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5" r:id="rId1"/>
  </p:sldMasterIdLst>
  <p:notesMasterIdLst>
    <p:notesMasterId r:id="rId18"/>
  </p:notesMasterIdLst>
  <p:sldIdLst>
    <p:sldId id="258" r:id="rId2"/>
    <p:sldId id="259" r:id="rId3"/>
    <p:sldId id="260" r:id="rId4"/>
    <p:sldId id="261" r:id="rId5"/>
    <p:sldId id="266" r:id="rId6"/>
    <p:sldId id="267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8" r:id="rId16"/>
    <p:sldId id="27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1FAD86E-47FF-9942-8D30-232195830B49}">
          <p14:sldIdLst>
            <p14:sldId id="258"/>
            <p14:sldId id="259"/>
            <p14:sldId id="260"/>
            <p14:sldId id="261"/>
            <p14:sldId id="266"/>
            <p14:sldId id="267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8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C31D"/>
    <a:srgbClr val="16AFB0"/>
    <a:srgbClr val="3E8853"/>
    <a:srgbClr val="FFE27F"/>
    <a:srgbClr val="ABCBB4"/>
    <a:srgbClr val="FFCC02"/>
    <a:srgbClr val="EBAAAD"/>
    <a:srgbClr val="C00000"/>
    <a:srgbClr val="F6870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87"/>
    <p:restoredTop sz="81044"/>
  </p:normalViewPr>
  <p:slideViewPr>
    <p:cSldViewPr snapToObjects="1">
      <p:cViewPr>
        <p:scale>
          <a:sx n="98" d="100"/>
          <a:sy n="98" d="100"/>
        </p:scale>
        <p:origin x="43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png>
</file>

<file path=ppt/media/image12.png>
</file>

<file path=ppt/media/image2.gi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D95E39-810B-4044-93BF-41B792E35288}" type="datetimeFigureOut">
              <a:rPr lang="en-US" smtClean="0"/>
              <a:t>7/10/17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33D77-2F59-8347-AA8C-8D563CE814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742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are you excited about at your site?</a:t>
            </a:r>
            <a:r>
              <a:rPr lang="en-US" baseline="0" dirty="0" smtClean="0"/>
              <a:t> New experiments, new investigators, exciting papers and studies, new collaborations?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3D77-2F59-8347-AA8C-8D563CE8147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5773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Web sites in different content management systems, dependent</a:t>
            </a:r>
            <a:r>
              <a:rPr lang="en-US" baseline="0" dirty="0" smtClean="0"/>
              <a:t> on databases that are difficult to maintain under the current data management structure.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3D77-2F59-8347-AA8C-8D563CE8147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59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433D77-2F59-8347-AA8C-8D563CE8147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598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59785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10433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422077"/>
            <a:ext cx="10058400" cy="444701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88720" y="1363091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6500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</p:sldLayoutIdLst>
  <p:timing>
    <p:tnLst>
      <p:par>
        <p:cTn id="1" dur="indefinite" restart="never" nodeType="tmRoot"/>
      </p:par>
    </p:tnLst>
  </p:timing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6" Type="http://schemas.openxmlformats.org/officeDocument/2006/relationships/image" Target="../media/image7.tiff"/><Relationship Id="rId7" Type="http://schemas.openxmlformats.org/officeDocument/2006/relationships/image" Target="../media/image8.tiff"/><Relationship Id="rId8" Type="http://schemas.openxmlformats.org/officeDocument/2006/relationships/image" Target="../media/image9.tiff"/><Relationship Id="rId9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hyperlink" Target="https://climhy.lternet.edu/" TargetMode="External"/><Relationship Id="rId12" Type="http://schemas.openxmlformats.org/officeDocument/2006/relationships/hyperlink" Target="https://portal.lternet.edu/nis/home.jsp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lternet.edu/" TargetMode="External"/><Relationship Id="rId3" Type="http://schemas.openxmlformats.org/officeDocument/2006/relationships/hyperlink" Target="https://intranet2.lternet.edu/" TargetMode="External"/><Relationship Id="rId4" Type="http://schemas.openxmlformats.org/officeDocument/2006/relationships/hyperlink" Target="https://sites.lternet.edu/" TargetMode="External"/><Relationship Id="rId5" Type="http://schemas.openxmlformats.org/officeDocument/2006/relationships/hyperlink" Target="http://directory.lternet.edu/" TargetMode="External"/><Relationship Id="rId6" Type="http://schemas.openxmlformats.org/officeDocument/2006/relationships/hyperlink" Target="https://bibliography.lternet.edu/" TargetMode="External"/><Relationship Id="rId7" Type="http://schemas.openxmlformats.org/officeDocument/2006/relationships/hyperlink" Target="https://gallery.lternet.edu/" TargetMode="External"/><Relationship Id="rId8" Type="http://schemas.openxmlformats.org/officeDocument/2006/relationships/hyperlink" Target="https://nco.lternet.edu/" TargetMode="External"/><Relationship Id="rId9" Type="http://schemas.openxmlformats.org/officeDocument/2006/relationships/hyperlink" Target="https://im.lternet.edu/" TargetMode="External"/><Relationship Id="rId10" Type="http://schemas.openxmlformats.org/officeDocument/2006/relationships/hyperlink" Target="https://news.lternet.edu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LTER Logo?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957" y="3762845"/>
            <a:ext cx="1652165" cy="1652165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701637"/>
            <a:ext cx="1333686" cy="1689572"/>
          </a:xfrm>
          <a:prstGeom prst="rect">
            <a:avLst/>
          </a:prstGeom>
        </p:spPr>
      </p:pic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171822"/>
              </p:ext>
            </p:extLst>
          </p:nvPr>
        </p:nvGraphicFramePr>
        <p:xfrm>
          <a:off x="3576082" y="2356073"/>
          <a:ext cx="6253718" cy="2479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26859"/>
                <a:gridCol w="3126859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assets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b="1" dirty="0" smtClean="0"/>
                        <a:t>liabilities</a:t>
                      </a:r>
                      <a:endParaRPr lang="en-US" sz="24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Solid brand recognition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Inaccurate geography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Recognized history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Static- lacks energy and</a:t>
                      </a:r>
                      <a:r>
                        <a:rPr lang="en-US" baseline="0" dirty="0" smtClean="0"/>
                        <a:t> clear </a:t>
                      </a:r>
                      <a:r>
                        <a:rPr lang="en-US" dirty="0" smtClean="0"/>
                        <a:t>sense of purpose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Stylistically dated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Trademarked to</a:t>
                      </a:r>
                      <a:r>
                        <a:rPr lang="en-US" baseline="0" dirty="0" smtClean="0"/>
                        <a:t> UNM (solid blue globe)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2530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10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981200" y="1422077"/>
            <a:ext cx="9174480" cy="4447017"/>
          </a:xfrm>
        </p:spPr>
        <p:txBody>
          <a:bodyPr>
            <a:normAutofit lnSpcReduction="10000"/>
          </a:bodyPr>
          <a:lstStyle/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Vision/mission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History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Sites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Network Organization</a:t>
            </a:r>
          </a:p>
          <a:p>
            <a:pPr marL="914400" lvl="2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800" dirty="0"/>
              <a:t>NCO</a:t>
            </a:r>
          </a:p>
          <a:p>
            <a:pPr marL="914400" lvl="2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800" dirty="0"/>
              <a:t>Science Council/EB</a:t>
            </a:r>
          </a:p>
          <a:p>
            <a:pPr marL="914400" lvl="2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800" dirty="0"/>
              <a:t>Standing Committees (IM, Education, Publications, Communications, Diversity, </a:t>
            </a:r>
            <a:r>
              <a:rPr lang="en-US" sz="1800" dirty="0" smtClean="0"/>
              <a:t>Graduate)</a:t>
            </a:r>
          </a:p>
          <a:p>
            <a:pPr marL="914400" lvl="2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800" dirty="0" smtClean="0"/>
              <a:t>Current </a:t>
            </a:r>
            <a:r>
              <a:rPr lang="en-US" sz="1800" dirty="0"/>
              <a:t>Projects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Diversity Plan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Contact Us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Directory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images</a:t>
            </a:r>
          </a:p>
          <a:p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4763668"/>
              </p:ext>
            </p:extLst>
          </p:nvPr>
        </p:nvGraphicFramePr>
        <p:xfrm>
          <a:off x="304804" y="609600"/>
          <a:ext cx="11353795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0759"/>
                <a:gridCol w="2270759"/>
                <a:gridCol w="2270759"/>
                <a:gridCol w="2270759"/>
                <a:gridCol w="2270759"/>
              </a:tblGrid>
              <a:tr h="48090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The Network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Research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Education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Science</a:t>
                      </a:r>
                      <a:r>
                        <a:rPr lang="en-US" sz="2000" baseline="0" dirty="0" smtClean="0">
                          <a:solidFill>
                            <a:schemeClr val="bg1"/>
                          </a:solidFill>
                        </a:rPr>
                        <a:t> for Decisions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Media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5348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11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981200" y="1828800"/>
            <a:ext cx="9174480" cy="4040294"/>
          </a:xfrm>
        </p:spPr>
        <p:txBody>
          <a:bodyPr>
            <a:normAutofit fontScale="85000" lnSpcReduction="20000"/>
          </a:bodyPr>
          <a:lstStyle/>
          <a:p>
            <a:pPr marL="457200" indent="-457200" fontAlgn="b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sz="2200" dirty="0"/>
              <a:t>How we </a:t>
            </a:r>
            <a:r>
              <a:rPr lang="en-US" sz="2200" dirty="0"/>
              <a:t>work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900" dirty="0"/>
              <a:t>Observation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900" dirty="0"/>
              <a:t>Experiments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900" dirty="0"/>
              <a:t>Modeling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900" dirty="0"/>
              <a:t>Synthetic Science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900" dirty="0"/>
              <a:t>Partnerships</a:t>
            </a:r>
            <a:endParaRPr lang="en-US" sz="1900" dirty="0"/>
          </a:p>
          <a:p>
            <a:pPr marL="457200" indent="-457200" fontAlgn="b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sz="2200" dirty="0"/>
              <a:t>LTER data resources</a:t>
            </a:r>
          </a:p>
          <a:p>
            <a:pPr marL="457200" indent="-457200" fontAlgn="b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sz="2200" dirty="0"/>
              <a:t>Core Themes</a:t>
            </a:r>
          </a:p>
          <a:p>
            <a:pPr marL="457200" indent="-457200" fontAlgn="b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sz="2200" dirty="0"/>
              <a:t>Current Working </a:t>
            </a:r>
            <a:r>
              <a:rPr lang="en-US" sz="2200" dirty="0" smtClean="0"/>
              <a:t>Groups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900" dirty="0"/>
              <a:t>Past Working Groups</a:t>
            </a:r>
          </a:p>
          <a:p>
            <a:pPr marL="457200" indent="-457200" fontAlgn="b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sz="2200" dirty="0"/>
              <a:t>Synthesis RFPs</a:t>
            </a:r>
          </a:p>
          <a:p>
            <a:pPr marL="457200" indent="-457200" fontAlgn="b">
              <a:lnSpc>
                <a:spcPct val="13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sz="2200" dirty="0"/>
              <a:t>Grad/postdoc opportunities</a:t>
            </a:r>
          </a:p>
          <a:p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780286"/>
              </p:ext>
            </p:extLst>
          </p:nvPr>
        </p:nvGraphicFramePr>
        <p:xfrm>
          <a:off x="304804" y="609600"/>
          <a:ext cx="11353795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0759"/>
                <a:gridCol w="2270759"/>
                <a:gridCol w="2270759"/>
                <a:gridCol w="2270759"/>
                <a:gridCol w="2270759"/>
              </a:tblGrid>
              <a:tr h="48090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The Network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Research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Education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Science</a:t>
                      </a:r>
                      <a:r>
                        <a:rPr lang="en-US" sz="2000" baseline="0" dirty="0" smtClean="0">
                          <a:solidFill>
                            <a:schemeClr val="bg1"/>
                          </a:solidFill>
                        </a:rPr>
                        <a:t> for Decisions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Media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0868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12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981200" y="1422077"/>
            <a:ext cx="9174480" cy="4447017"/>
          </a:xfrm>
        </p:spPr>
        <p:txBody>
          <a:bodyPr>
            <a:normAutofit fontScale="85000" lnSpcReduction="10000"/>
          </a:bodyPr>
          <a:lstStyle/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Undergraduate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700" dirty="0"/>
              <a:t>Data literacy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700" dirty="0"/>
              <a:t>REU Opportunities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K-12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700" dirty="0"/>
              <a:t>Schoolyard LTERs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700" dirty="0"/>
              <a:t>Data Literacy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700" dirty="0"/>
              <a:t>Data Jams</a:t>
            </a:r>
          </a:p>
          <a:p>
            <a:pPr marL="457200" lvl="1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Classroom Resources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700" dirty="0"/>
              <a:t>Data Nuggets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700" dirty="0"/>
              <a:t>RET Opportunities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700" dirty="0"/>
              <a:t>Education Resources (EDL)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Informal/Stakeholder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600" dirty="0"/>
              <a:t>Schoolyard Book Series</a:t>
            </a:r>
          </a:p>
          <a:p>
            <a:pPr marL="914400" lvl="2" indent="-457200" fontAlgn="b">
              <a:lnSpc>
                <a:spcPct val="14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600" dirty="0"/>
              <a:t>Site Tours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Activities by site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6370309"/>
              </p:ext>
            </p:extLst>
          </p:nvPr>
        </p:nvGraphicFramePr>
        <p:xfrm>
          <a:off x="304804" y="609600"/>
          <a:ext cx="11353795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0759"/>
                <a:gridCol w="2270759"/>
                <a:gridCol w="2270759"/>
                <a:gridCol w="2270759"/>
                <a:gridCol w="2270759"/>
              </a:tblGrid>
              <a:tr h="48090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The Network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Research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Education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Science</a:t>
                      </a:r>
                      <a:r>
                        <a:rPr lang="en-US" sz="2000" baseline="0" dirty="0" smtClean="0">
                          <a:solidFill>
                            <a:schemeClr val="bg1"/>
                          </a:solidFill>
                        </a:rPr>
                        <a:t> for Decisions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Media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0842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13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981200" y="1422077"/>
            <a:ext cx="9174480" cy="4447017"/>
          </a:xfrm>
        </p:spPr>
        <p:txBody>
          <a:bodyPr>
            <a:normAutofit/>
          </a:bodyPr>
          <a:lstStyle/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Agency Partnerships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Scenarios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Modeling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Stakeholder Engagement</a:t>
            </a:r>
            <a:endParaRPr lang="en-US" dirty="0"/>
          </a:p>
          <a:p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0938764"/>
              </p:ext>
            </p:extLst>
          </p:nvPr>
        </p:nvGraphicFramePr>
        <p:xfrm>
          <a:off x="304804" y="609600"/>
          <a:ext cx="11353795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0759"/>
                <a:gridCol w="2270759"/>
                <a:gridCol w="2270759"/>
                <a:gridCol w="2270759"/>
                <a:gridCol w="2270759"/>
              </a:tblGrid>
              <a:tr h="48090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The Network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Research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Education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Science</a:t>
                      </a:r>
                      <a:r>
                        <a:rPr lang="en-US" sz="2000" baseline="0" dirty="0" smtClean="0">
                          <a:solidFill>
                            <a:schemeClr val="bg1"/>
                          </a:solidFill>
                        </a:rPr>
                        <a:t> for Decisions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Media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7258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14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981200" y="1652998"/>
            <a:ext cx="9174480" cy="4216096"/>
          </a:xfrm>
        </p:spPr>
        <p:txBody>
          <a:bodyPr>
            <a:normAutofit/>
          </a:bodyPr>
          <a:lstStyle/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LTER in the News (news about us)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Research News (news from us)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LTER Science Update (signup also on home page)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Social Media (also integrated throughout)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Image Gallery 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 smtClean="0"/>
              <a:t>Expert Database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56103"/>
              </p:ext>
            </p:extLst>
          </p:nvPr>
        </p:nvGraphicFramePr>
        <p:xfrm>
          <a:off x="304804" y="609600"/>
          <a:ext cx="11353795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0759"/>
                <a:gridCol w="2270759"/>
                <a:gridCol w="2270759"/>
                <a:gridCol w="2270759"/>
                <a:gridCol w="2270759"/>
              </a:tblGrid>
              <a:tr h="48090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The Network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Research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Education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Science</a:t>
                      </a:r>
                      <a:r>
                        <a:rPr lang="en-US" sz="2000" baseline="0" dirty="0" smtClean="0">
                          <a:solidFill>
                            <a:schemeClr val="bg1"/>
                          </a:solidFill>
                        </a:rPr>
                        <a:t> for Decisions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For the Media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05406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Internal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718312"/>
              </p:ext>
            </p:extLst>
          </p:nvPr>
        </p:nvGraphicFramePr>
        <p:xfrm>
          <a:off x="1600200" y="1409505"/>
          <a:ext cx="8839200" cy="4469512"/>
        </p:xfrm>
        <a:graphic>
          <a:graphicData uri="http://schemas.openxmlformats.org/drawingml/2006/table">
            <a:tbl>
              <a:tblPr/>
              <a:tblGrid>
                <a:gridCol w="4801148"/>
                <a:gridCol w="4038052"/>
              </a:tblGrid>
              <a:tr h="248201">
                <a:tc>
                  <a:txBody>
                    <a:bodyPr/>
                    <a:lstStyle/>
                    <a:p>
                      <a:pPr rtl="0" fontAlgn="b"/>
                      <a:r>
                        <a:rPr lang="en-US" sz="1500" dirty="0">
                          <a:effectLst/>
                        </a:rPr>
                        <a:t>Committee Documents </a:t>
                      </a:r>
                      <a:r>
                        <a:rPr lang="en-US" sz="1500" dirty="0" smtClean="0">
                          <a:effectLst/>
                        </a:rPr>
                        <a:t>(may require </a:t>
                      </a:r>
                      <a:r>
                        <a:rPr lang="en-US" sz="1500" dirty="0">
                          <a:effectLst/>
                        </a:rPr>
                        <a:t>login)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Executive Board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endParaRPr lang="en-US" sz="1500">
                        <a:effectLst/>
                      </a:endParaRP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Science Council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endParaRPr lang="en-US" sz="1500">
                        <a:effectLst/>
                      </a:endParaRP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Information Management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endParaRPr lang="en-US" sz="1500">
                        <a:effectLst/>
                      </a:endParaRP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Education &amp; Outreach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endParaRPr lang="en-US" sz="1500">
                        <a:effectLst/>
                      </a:endParaRP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Other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LTER Organization (no login required)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10-year Reviews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endParaRPr lang="en-US" sz="1500">
                        <a:effectLst/>
                      </a:endParaRP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Planning Documents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endParaRPr lang="en-US" sz="1500" dirty="0">
                        <a:effectLst/>
                      </a:endParaRP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Bylaws 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endParaRPr lang="en-US" sz="1500">
                        <a:effectLst/>
                      </a:endParaRP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Surveys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endParaRPr lang="en-US" sz="1500">
                        <a:effectLst/>
                      </a:endParaRP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All-Scientists Meetings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Publications (no login required)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Books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endParaRPr lang="en-US" sz="1500">
                        <a:effectLst/>
                      </a:endParaRP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Brochures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endParaRPr lang="en-US" sz="1500">
                        <a:effectLst/>
                      </a:endParaRP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Annual Reports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endParaRPr lang="en-US" sz="1500">
                        <a:effectLst/>
                      </a:endParaRP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Newsletters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475368"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Working Group Reports (no login required)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by year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Conferences (no login required)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by year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  <a:tr h="248201">
                <a:tc>
                  <a:txBody>
                    <a:bodyPr/>
                    <a:lstStyle/>
                    <a:p>
                      <a:pPr rtl="0" fontAlgn="b"/>
                      <a:r>
                        <a:rPr lang="en-US" sz="1500">
                          <a:effectLst/>
                        </a:rPr>
                        <a:t>Presentations (no login required)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/>
                      <a:r>
                        <a:rPr lang="en-US" sz="1500" dirty="0">
                          <a:effectLst/>
                        </a:rPr>
                        <a:t>by year</a:t>
                      </a:r>
                    </a:p>
                  </a:txBody>
                  <a:tcPr marL="15776" marR="15776" marT="10517" marB="10517" anchor="b">
                    <a:lnL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AD1DC"/>
                    </a:solidFill>
                  </a:tcPr>
                </a:tc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4755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16</a:t>
            </a:fld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981200" y="1422077"/>
            <a:ext cx="9174480" cy="4447017"/>
          </a:xfrm>
        </p:spPr>
        <p:txBody>
          <a:bodyPr>
            <a:normAutofit lnSpcReduction="10000"/>
          </a:bodyPr>
          <a:lstStyle/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Vision/mission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History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Sites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Network Organization</a:t>
            </a:r>
          </a:p>
          <a:p>
            <a:pPr marL="914400" lvl="2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800" dirty="0"/>
              <a:t>NCO</a:t>
            </a:r>
          </a:p>
          <a:p>
            <a:pPr marL="914400" lvl="2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800" dirty="0"/>
              <a:t>Science Council/EB</a:t>
            </a:r>
          </a:p>
          <a:p>
            <a:pPr marL="914400" lvl="2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800" dirty="0"/>
              <a:t>Standing Committees (IM, Education, Publications, Communications, Diversity, </a:t>
            </a:r>
            <a:r>
              <a:rPr lang="en-US" sz="1800" dirty="0" smtClean="0"/>
              <a:t>Graduate)</a:t>
            </a:r>
          </a:p>
          <a:p>
            <a:pPr marL="914400" lvl="2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Courier New" charset="0"/>
              <a:buChar char="o"/>
            </a:pPr>
            <a:r>
              <a:rPr lang="en-US" sz="1800" dirty="0" smtClean="0"/>
              <a:t>Current </a:t>
            </a:r>
            <a:r>
              <a:rPr lang="en-US" sz="1800" dirty="0"/>
              <a:t>Projects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Diversity Plan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Contact Us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Directory</a:t>
            </a:r>
          </a:p>
          <a:p>
            <a:pPr marL="457200" indent="-457200" fontAlgn="b">
              <a:lnSpc>
                <a:spcPct val="124000"/>
              </a:lnSpc>
              <a:spcBef>
                <a:spcPts val="0"/>
              </a:spcBef>
              <a:spcAft>
                <a:spcPts val="0"/>
              </a:spcAft>
              <a:buSzPct val="121000"/>
              <a:buFont typeface="Arial" charset="0"/>
              <a:buChar char="•"/>
            </a:pPr>
            <a:r>
              <a:rPr lang="en-US" dirty="0"/>
              <a:t>images</a:t>
            </a:r>
          </a:p>
          <a:p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4763668"/>
              </p:ext>
            </p:extLst>
          </p:nvPr>
        </p:nvGraphicFramePr>
        <p:xfrm>
          <a:off x="304804" y="609600"/>
          <a:ext cx="11353795" cy="701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70759"/>
                <a:gridCol w="2270759"/>
                <a:gridCol w="2270759"/>
                <a:gridCol w="2270759"/>
                <a:gridCol w="2270759"/>
              </a:tblGrid>
              <a:tr h="480906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The Network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Research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Education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 smtClean="0">
                          <a:solidFill>
                            <a:schemeClr val="bg1"/>
                          </a:solidFill>
                        </a:rPr>
                        <a:t>Science</a:t>
                      </a:r>
                      <a:r>
                        <a:rPr lang="en-US" sz="2000" baseline="0" dirty="0" smtClean="0">
                          <a:solidFill>
                            <a:schemeClr val="bg1"/>
                          </a:solidFill>
                        </a:rPr>
                        <a:t> for Decisions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smtClean="0">
                          <a:solidFill>
                            <a:schemeClr val="bg1"/>
                          </a:solidFill>
                        </a:rPr>
                        <a:t>Media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3784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2"/>
          <a:srcRect l="27563" t="20000" r="28013" b="40311"/>
          <a:stretch/>
        </p:blipFill>
        <p:spPr>
          <a:xfrm>
            <a:off x="6530239" y="4528610"/>
            <a:ext cx="1956604" cy="1398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79" y="1422077"/>
            <a:ext cx="10115204" cy="1897865"/>
          </a:xfrm>
        </p:spPr>
        <p:txBody>
          <a:bodyPr numCol="2">
            <a:normAutofit fontScale="92500" lnSpcReduction="10000"/>
          </a:bodyPr>
          <a:lstStyle/>
          <a:p>
            <a:r>
              <a:rPr lang="en-US" b="1" dirty="0" smtClean="0"/>
              <a:t>New suite of logos, to include several alternate versions with </a:t>
            </a:r>
          </a:p>
          <a:p>
            <a:pPr marL="274320" indent="-274320"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Network</a:t>
            </a:r>
          </a:p>
          <a:p>
            <a:pPr marL="274320" indent="-274320"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Network Communications Office</a:t>
            </a:r>
          </a:p>
          <a:p>
            <a:pPr marL="274320" indent="-274320"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Tagline (Observe. Inquire. Inform.)</a:t>
            </a:r>
          </a:p>
          <a:p>
            <a:pPr marL="274320" indent="-274320"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</a:pPr>
            <a:endParaRPr lang="en-US" dirty="0" smtClean="0"/>
          </a:p>
          <a:p>
            <a:pPr marL="274320" indent="-274320"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</a:pPr>
            <a:endParaRPr lang="en-US" dirty="0" smtClean="0"/>
          </a:p>
          <a:p>
            <a:pPr marL="274320" indent="-274320"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Square and horizontal versions for use on web, social media, and print products</a:t>
            </a:r>
          </a:p>
          <a:p>
            <a:pPr marL="274320" indent="-274320">
              <a:spcBef>
                <a:spcPts val="600"/>
              </a:spcBef>
              <a:spcAft>
                <a:spcPts val="0"/>
              </a:spcAft>
              <a:buFont typeface="Arial" charset="0"/>
              <a:buChar char="•"/>
            </a:pPr>
            <a:r>
              <a:rPr lang="en-US" dirty="0" smtClean="0"/>
              <a:t>Timing of release to coincide with rebuilt web site, offering opportunity for a major awareness campaign to rebuild brand recognition. 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2</a:t>
            </a:fld>
            <a:endParaRPr lang="en-US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 rotWithShape="1">
          <a:blip r:embed="rId3"/>
          <a:srcRect l="36427" t="23004" r="24025" b="43452"/>
          <a:stretch/>
        </p:blipFill>
        <p:spPr>
          <a:xfrm>
            <a:off x="3853017" y="4469845"/>
            <a:ext cx="2093881" cy="142074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8497" r="8568" b="27674"/>
          <a:stretch/>
        </p:blipFill>
        <p:spPr>
          <a:xfrm>
            <a:off x="9809939" y="3144228"/>
            <a:ext cx="1345741" cy="131885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r="71525"/>
          <a:stretch/>
        </p:blipFill>
        <p:spPr>
          <a:xfrm>
            <a:off x="3853018" y="3114504"/>
            <a:ext cx="1482548" cy="1343036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b="25685"/>
          <a:stretch/>
        </p:blipFill>
        <p:spPr>
          <a:xfrm>
            <a:off x="6836329" y="3208860"/>
            <a:ext cx="1289496" cy="124868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7"/>
          <a:srcRect b="13026"/>
          <a:stretch/>
        </p:blipFill>
        <p:spPr>
          <a:xfrm>
            <a:off x="1181949" y="3147127"/>
            <a:ext cx="1108074" cy="10752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53645" y="32004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424667" y="3200400"/>
            <a:ext cx="261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505789" y="3200400"/>
            <a:ext cx="30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185259" y="3200400"/>
            <a:ext cx="367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D</a:t>
            </a:r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8"/>
          <a:srcRect l="30103" t="15714" r="26626" b="47579"/>
          <a:stretch/>
        </p:blipFill>
        <p:spPr>
          <a:xfrm>
            <a:off x="789419" y="4557934"/>
            <a:ext cx="1792817" cy="1216683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457200" y="4724400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394516" y="4724400"/>
            <a:ext cx="2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6325420" y="4724400"/>
            <a:ext cx="330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296400" y="4724400"/>
            <a:ext cx="2566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9"/>
          <a:srcRect l="7877" t="14293" r="9266" b="37021"/>
          <a:stretch/>
        </p:blipFill>
        <p:spPr>
          <a:xfrm>
            <a:off x="9286464" y="4557934"/>
            <a:ext cx="2540012" cy="119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2503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</a:t>
            </a:r>
            <a:r>
              <a:rPr lang="en-US" dirty="0" smtClean="0"/>
              <a:t>ebuild of </a:t>
            </a:r>
            <a:r>
              <a:rPr lang="en-US" dirty="0" err="1"/>
              <a:t>LTERnet.edu</a:t>
            </a:r>
            <a:r>
              <a:rPr lang="en-US" dirty="0"/>
              <a:t> </a:t>
            </a:r>
            <a:r>
              <a:rPr lang="en-US" dirty="0" smtClean="0"/>
              <a:t>web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330002"/>
            <a:ext cx="10058400" cy="4447017"/>
          </a:xfrm>
        </p:spPr>
        <p:txBody>
          <a:bodyPr/>
          <a:lstStyle/>
          <a:p>
            <a:r>
              <a:rPr lang="en-US" dirty="0" smtClean="0"/>
              <a:t>Existing web domains: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3</a:t>
            </a:fld>
            <a:endParaRPr lang="en-US" dirty="0"/>
          </a:p>
        </p:txBody>
      </p:sp>
      <p:sp>
        <p:nvSpPr>
          <p:cNvPr id="10" name="Rectangle 2"/>
          <p:cNvSpPr>
            <a:spLocks noChangeArrowheads="1"/>
          </p:cNvSpPr>
          <p:nvPr/>
        </p:nvSpPr>
        <p:spPr bwMode="auto">
          <a:xfrm>
            <a:off x="660245" y="201319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052802"/>
              </p:ext>
            </p:extLst>
          </p:nvPr>
        </p:nvGraphicFramePr>
        <p:xfrm>
          <a:off x="1183244" y="1912020"/>
          <a:ext cx="4459272" cy="3815080"/>
        </p:xfrm>
        <a:graphic>
          <a:graphicData uri="http://schemas.openxmlformats.org/drawingml/2006/table">
            <a:tbl>
              <a:tblPr/>
              <a:tblGrid>
                <a:gridCol w="1486424"/>
                <a:gridCol w="1486424"/>
                <a:gridCol w="1486424"/>
              </a:tblGrid>
              <a:tr h="39370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Site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Content </a:t>
                      </a:r>
                      <a:r>
                        <a:rPr lang="en-US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Management</a:t>
                      </a:r>
                      <a:r>
                        <a:rPr lang="en-US" sz="12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System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  <a:latin typeface="+mn-lt"/>
                        </a:rPr>
                        <a:t>Intended Audience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sng" strike="noStrike" dirty="0">
                          <a:solidFill>
                            <a:srgbClr val="1155CC"/>
                          </a:solidFill>
                          <a:effectLst/>
                          <a:latin typeface="+mn-lt"/>
                          <a:hlinkClick r:id="rId2"/>
                        </a:rPr>
                        <a:t>lternet.edu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Drupal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7.50</a:t>
                      </a:r>
                      <a:endParaRPr lang="tr-TR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LTER Stakeholders/funders/media</a:t>
                      </a:r>
                      <a:endParaRPr lang="tr-TR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sng" strike="noStrike" dirty="0">
                          <a:solidFill>
                            <a:srgbClr val="1155CC"/>
                          </a:solidFill>
                          <a:effectLst/>
                          <a:latin typeface="+mn-lt"/>
                          <a:hlinkClick r:id="rId3"/>
                        </a:rPr>
                        <a:t>intranet2.lternet.edu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r-TR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Drupal 6.37</a:t>
                      </a:r>
                      <a:endParaRPr lang="tr-TR" sz="120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LTER Community</a:t>
                      </a:r>
                      <a:endParaRPr lang="tr-TR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sng" strike="noStrike" dirty="0">
                          <a:solidFill>
                            <a:srgbClr val="1155CC"/>
                          </a:solidFill>
                          <a:effectLst/>
                          <a:latin typeface="+mn-lt"/>
                          <a:hlinkClick r:id="rId4"/>
                        </a:rPr>
                        <a:t>sites.lternet.edu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Not using CMS (DB Admin)</a:t>
                      </a:r>
                      <a:endParaRPr lang="en-US" sz="120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LTER Stakeholders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sng" strike="noStrike" dirty="0">
                          <a:solidFill>
                            <a:srgbClr val="1155CC"/>
                          </a:solidFill>
                          <a:effectLst/>
                          <a:latin typeface="+mn-lt"/>
                          <a:hlinkClick r:id="rId5"/>
                        </a:rPr>
                        <a:t>directory.lternet.edu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Not using CMS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(DBAdmin2)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LTER Community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sng" strike="noStrike">
                          <a:solidFill>
                            <a:srgbClr val="1155CC"/>
                          </a:solidFill>
                          <a:effectLst/>
                          <a:latin typeface="+mn-lt"/>
                          <a:hlinkClick r:id="rId6"/>
                        </a:rPr>
                        <a:t>https://bibliography.lternet.edu/</a:t>
                      </a:r>
                      <a:endParaRPr lang="en-US" sz="120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Not using CMS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(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DBAdmin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)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NSF?</a:t>
                      </a:r>
                      <a:endParaRPr lang="en-US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sng" strike="noStrike">
                          <a:solidFill>
                            <a:srgbClr val="1155CC"/>
                          </a:solidFill>
                          <a:effectLst/>
                          <a:latin typeface="+mn-lt"/>
                          <a:hlinkClick r:id="rId7"/>
                        </a:rPr>
                        <a:t>gallery.lternet.edu</a:t>
                      </a:r>
                      <a:endParaRPr lang="en-US" sz="120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r-TR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Drupal</a:t>
                      </a:r>
                      <a:r>
                        <a:rPr lang="tr-T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 7.27</a:t>
                      </a:r>
                      <a:endParaRPr lang="tr-TR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LTER Stakeholders/funders/media</a:t>
                      </a:r>
                      <a:endParaRPr lang="tr-TR" sz="1200" dirty="0" smtClean="0">
                        <a:effectLst/>
                        <a:latin typeface="+mn-lt"/>
                      </a:endParaRPr>
                    </a:p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tr-TR" sz="1200" dirty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2" name="Rectangle 3"/>
          <p:cNvSpPr>
            <a:spLocks noChangeArrowheads="1"/>
          </p:cNvSpPr>
          <p:nvPr/>
        </p:nvSpPr>
        <p:spPr bwMode="auto">
          <a:xfrm>
            <a:off x="4551363" y="231298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639986"/>
              </p:ext>
            </p:extLst>
          </p:nvPr>
        </p:nvGraphicFramePr>
        <p:xfrm>
          <a:off x="6079551" y="1912020"/>
          <a:ext cx="4737132" cy="3459480"/>
        </p:xfrm>
        <a:graphic>
          <a:graphicData uri="http://schemas.openxmlformats.org/drawingml/2006/table">
            <a:tbl>
              <a:tblPr/>
              <a:tblGrid>
                <a:gridCol w="1579044"/>
                <a:gridCol w="1579044"/>
                <a:gridCol w="1579044"/>
              </a:tblGrid>
              <a:tr h="0"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Site</a:t>
                      </a:r>
                      <a:endParaRPr lang="en-US" sz="1200" b="1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Content </a:t>
                      </a:r>
                      <a:r>
                        <a:rPr lang="en-US" sz="1200" b="1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Management</a:t>
                      </a:r>
                      <a:r>
                        <a:rPr lang="en-US" sz="1200" b="1" i="0" u="none" strike="noStrike" baseline="0" dirty="0" smtClean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System</a:t>
                      </a:r>
                      <a:endParaRPr lang="en-US" sz="1200" b="1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1" dirty="0" smtClean="0">
                          <a:effectLst/>
                        </a:rPr>
                        <a:t>Intended Audience</a:t>
                      </a:r>
                      <a:endParaRPr lang="en-US" sz="1200" b="1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sng" strike="noStrike" dirty="0">
                          <a:solidFill>
                            <a:srgbClr val="1155CC"/>
                          </a:solidFill>
                          <a:effectLst/>
                          <a:latin typeface="Arial" charset="0"/>
                          <a:hlinkClick r:id="rId8"/>
                        </a:rPr>
                        <a:t>nco.lternet.edu</a:t>
                      </a:r>
                      <a:endParaRPr lang="en-US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Wordpress 4.7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LTER Community</a:t>
                      </a:r>
                      <a:endParaRPr lang="en-US" sz="1200" dirty="0" smtClean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sng" strike="noStrike">
                          <a:solidFill>
                            <a:srgbClr val="1155CC"/>
                          </a:solidFill>
                          <a:effectLst/>
                          <a:latin typeface="Arial" charset="0"/>
                          <a:hlinkClick r:id="rId9"/>
                        </a:rPr>
                        <a:t>im.lternet.edu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Drupal v 6.37</a:t>
                      </a:r>
                      <a:endParaRPr lang="sk-SK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200" dirty="0" smtClean="0">
                          <a:effectLst/>
                        </a:rPr>
                        <a:t>IM </a:t>
                      </a:r>
                      <a:r>
                        <a:rPr lang="sk-SK" sz="1200" dirty="0" err="1" smtClean="0">
                          <a:effectLst/>
                        </a:rPr>
                        <a:t>Community</a:t>
                      </a:r>
                      <a:endParaRPr lang="sk-SK" sz="1200" dirty="0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sng" strike="noStrike">
                          <a:solidFill>
                            <a:srgbClr val="1155CC"/>
                          </a:solidFill>
                          <a:effectLst/>
                          <a:latin typeface="Arial" charset="0"/>
                          <a:hlinkClick r:id="rId10"/>
                        </a:rPr>
                        <a:t>news.lternet.edu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sk-SK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Drupal v 6.37</a:t>
                      </a:r>
                      <a:endParaRPr lang="sk-SK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LTER Community</a:t>
                      </a:r>
                      <a:endParaRPr lang="en-US" sz="1200" dirty="0" smtClean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asm2015.lternet.edu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r-TR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Drupal 7.5</a:t>
                      </a:r>
                      <a:endParaRPr lang="tr-TR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LTER Community</a:t>
                      </a:r>
                      <a:endParaRPr lang="en-US" sz="1200" dirty="0" smtClean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asm2012.lternet.edu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tr-TR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Drupal 6.37</a:t>
                      </a:r>
                      <a:endParaRPr lang="tr-TR">
                        <a:effectLst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LTER Community</a:t>
                      </a:r>
                      <a:endParaRPr lang="en-US" sz="1200" dirty="0" smtClean="0">
                        <a:effectLst/>
                        <a:latin typeface="+mn-lt"/>
                      </a:endParaRPr>
                    </a:p>
                  </a:txBody>
                  <a:tcPr marL="63500" marR="63500" marT="63500" marB="635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CCCC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Earlier ASMs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various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LTER Community</a:t>
                      </a:r>
                      <a:endParaRPr lang="en-US" sz="1200" dirty="0" smtClean="0">
                        <a:effectLst/>
                        <a:latin typeface="+mn-lt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sng" strike="noStrike" dirty="0">
                          <a:solidFill>
                            <a:srgbClr val="1155CC"/>
                          </a:solidFill>
                          <a:effectLst/>
                          <a:latin typeface="Arial" charset="0"/>
                          <a:hlinkClick r:id="rId11"/>
                        </a:rPr>
                        <a:t>https://climhy.lternet.edu/ </a:t>
                      </a:r>
                      <a:endParaRPr lang="en-US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noStrike" dirty="0" smtClean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smtClean="0">
                          <a:effectLst/>
                        </a:rPr>
                        <a:t>Data users</a:t>
                      </a:r>
                      <a:endParaRPr lang="en-US" sz="1200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sng" strike="noStrike">
                          <a:solidFill>
                            <a:srgbClr val="1155CC"/>
                          </a:solidFill>
                          <a:effectLst/>
                          <a:latin typeface="Arial" charset="0"/>
                          <a:hlinkClick r:id="rId12"/>
                        </a:rPr>
                        <a:t>https://portal.lternet.edu/nis/home.jsp</a:t>
                      </a:r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 </a:t>
                      </a:r>
                      <a:endParaRPr lang="en-US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>
                          <a:effectLst/>
                        </a:rPr>
                        <a:t>Data users</a:t>
                      </a: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4551363" y="21526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/>
            </a:r>
            <a:br>
              <a:rPr kumimoji="0" lang="x-none" altLang="x-none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</a:b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x-none" altLang="x-none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7251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LTER Existing Web </a:t>
            </a:r>
            <a:r>
              <a:rPr lang="en-US" dirty="0" smtClean="0"/>
              <a:t>System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444125" y="2133025"/>
            <a:ext cx="2029472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LTERNET.edu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2498" y="2174846"/>
            <a:ext cx="2610702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PersonnelDB</a:t>
            </a:r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dirty="0" err="1" smtClean="0">
                <a:solidFill>
                  <a:schemeClr val="bg1"/>
                </a:solidFill>
              </a:rPr>
              <a:t>directory.lternet.edu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2498" y="3012109"/>
            <a:ext cx="2610702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SitesDB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dirty="0" err="1" smtClean="0">
                <a:solidFill>
                  <a:schemeClr val="bg1"/>
                </a:solidFill>
              </a:rPr>
              <a:t>sites.lternet.edu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932930" y="3502001"/>
            <a:ext cx="2217477" cy="369332"/>
          </a:xfrm>
          <a:prstGeom prst="rect">
            <a:avLst/>
          </a:prstGeom>
          <a:solidFill>
            <a:srgbClr val="F6870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Intranet2.lternet.edu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32927" y="5594826"/>
            <a:ext cx="2217477" cy="369332"/>
          </a:xfrm>
          <a:prstGeom prst="rect">
            <a:avLst/>
          </a:prstGeom>
          <a:solidFill>
            <a:srgbClr val="F6870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Earlier ASMs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7278" y="1511661"/>
            <a:ext cx="1706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Databases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932927" y="1520756"/>
            <a:ext cx="2087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Drupal 6 Web Sites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86188" y="1495609"/>
            <a:ext cx="2087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Drupal 7 Web Sites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15156" y="3381992"/>
            <a:ext cx="2087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Other Web Sites and Resources</a:t>
            </a:r>
            <a:endParaRPr lang="en-US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132498" y="3894694"/>
            <a:ext cx="2610702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BiblioDB</a:t>
            </a:r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dirty="0" err="1" smtClean="0">
                <a:solidFill>
                  <a:schemeClr val="bg1"/>
                </a:solidFill>
              </a:rPr>
              <a:t>bibliography.lternet.edu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444125" y="2688943"/>
            <a:ext cx="2029472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Gallery. </a:t>
            </a:r>
            <a:r>
              <a:rPr lang="en-US" dirty="0" err="1" smtClean="0">
                <a:solidFill>
                  <a:schemeClr val="bg1"/>
                </a:solidFill>
              </a:rPr>
              <a:t>lternet.edu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477529" y="4045231"/>
            <a:ext cx="2025036" cy="646331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NCO.lternet.edu</a:t>
            </a:r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dirty="0" err="1" smtClean="0">
                <a:solidFill>
                  <a:schemeClr val="bg1"/>
                </a:solidFill>
              </a:rPr>
              <a:t>Wordpress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32930" y="3988588"/>
            <a:ext cx="2217477" cy="369332"/>
          </a:xfrm>
          <a:prstGeom prst="rect">
            <a:avLst/>
          </a:prstGeom>
          <a:solidFill>
            <a:srgbClr val="F6870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im.lternet.edu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932929" y="4536270"/>
            <a:ext cx="2217477" cy="369332"/>
          </a:xfrm>
          <a:prstGeom prst="rect">
            <a:avLst/>
          </a:prstGeom>
          <a:solidFill>
            <a:srgbClr val="F6870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mtClean="0">
                <a:solidFill>
                  <a:schemeClr val="bg1"/>
                </a:solidFill>
              </a:rPr>
              <a:t>news.lternet.edu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932928" y="5062427"/>
            <a:ext cx="2217477" cy="369332"/>
          </a:xfrm>
          <a:prstGeom prst="rect">
            <a:avLst/>
          </a:prstGeom>
          <a:solidFill>
            <a:srgbClr val="F6870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ASM2012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2498" y="4841326"/>
            <a:ext cx="2610702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Clim-HydroDB</a:t>
            </a:r>
            <a:r>
              <a:rPr lang="en-US" dirty="0" smtClean="0">
                <a:solidFill>
                  <a:schemeClr val="bg1"/>
                </a:solidFill>
              </a:rPr>
              <a:t> (</a:t>
            </a:r>
            <a:r>
              <a:rPr lang="en-US" dirty="0" err="1" smtClean="0">
                <a:solidFill>
                  <a:schemeClr val="bg1"/>
                </a:solidFill>
              </a:rPr>
              <a:t>climhy.lternet.edu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2709362" y="2624769"/>
            <a:ext cx="1159727" cy="980521"/>
          </a:xfrm>
          <a:prstGeom prst="straightConnector1">
            <a:avLst/>
          </a:prstGeom>
          <a:ln w="63500">
            <a:solidFill>
              <a:schemeClr val="accent4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8" idx="3"/>
            <a:endCxn id="7" idx="1"/>
          </p:cNvCxnSpPr>
          <p:nvPr/>
        </p:nvCxnSpPr>
        <p:spPr>
          <a:xfrm flipV="1">
            <a:off x="2743200" y="2317691"/>
            <a:ext cx="2700925" cy="180321"/>
          </a:xfrm>
          <a:prstGeom prst="straightConnector1">
            <a:avLst/>
          </a:prstGeom>
          <a:ln w="66675">
            <a:solidFill>
              <a:schemeClr val="accent4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7" idx="1"/>
          </p:cNvCxnSpPr>
          <p:nvPr/>
        </p:nvCxnSpPr>
        <p:spPr>
          <a:xfrm flipV="1">
            <a:off x="2776603" y="2317691"/>
            <a:ext cx="2667522" cy="1849016"/>
          </a:xfrm>
          <a:prstGeom prst="straightConnector1">
            <a:avLst/>
          </a:prstGeom>
          <a:ln w="66675">
            <a:solidFill>
              <a:schemeClr val="accent4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7" idx="1"/>
          </p:cNvCxnSpPr>
          <p:nvPr/>
        </p:nvCxnSpPr>
        <p:spPr>
          <a:xfrm flipV="1">
            <a:off x="2776604" y="2317691"/>
            <a:ext cx="2667521" cy="943440"/>
          </a:xfrm>
          <a:prstGeom prst="straightConnector1">
            <a:avLst/>
          </a:prstGeom>
          <a:ln w="66675">
            <a:solidFill>
              <a:schemeClr val="accent4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475373" y="4948495"/>
            <a:ext cx="2025036" cy="923330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LTER Science Update (</a:t>
            </a:r>
            <a:r>
              <a:rPr lang="en-US" dirty="0" err="1" smtClean="0">
                <a:solidFill>
                  <a:schemeClr val="bg1"/>
                </a:solidFill>
              </a:rPr>
              <a:t>Mailchimp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197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338080"/>
            <a:ext cx="10058400" cy="1043398"/>
          </a:xfrm>
        </p:spPr>
        <p:txBody>
          <a:bodyPr/>
          <a:lstStyle/>
          <a:p>
            <a:r>
              <a:rPr lang="en-US" dirty="0" smtClean="0"/>
              <a:t>LTER Integrated Web System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32497" y="2174846"/>
            <a:ext cx="2286000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PersonnelDB</a:t>
            </a:r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dirty="0" err="1" smtClean="0">
                <a:solidFill>
                  <a:schemeClr val="bg1"/>
                </a:solidFill>
              </a:rPr>
              <a:t>directory.lternet.edu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2497" y="3012109"/>
            <a:ext cx="2286000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SitesDB</a:t>
            </a:r>
            <a:r>
              <a:rPr lang="en-US" dirty="0">
                <a:solidFill>
                  <a:schemeClr val="bg1"/>
                </a:solidFill>
              </a:rPr>
              <a:t/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dirty="0" err="1" smtClean="0">
                <a:solidFill>
                  <a:schemeClr val="bg1"/>
                </a:solidFill>
              </a:rPr>
              <a:t>sites.lternet.edu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67000" y="3502001"/>
            <a:ext cx="2286000" cy="369332"/>
          </a:xfrm>
          <a:prstGeom prst="rect">
            <a:avLst/>
          </a:prstGeom>
          <a:solidFill>
            <a:srgbClr val="F6870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Intranet2.lternet.edu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67000" y="5594826"/>
            <a:ext cx="2286000" cy="369332"/>
          </a:xfrm>
          <a:prstGeom prst="rect">
            <a:avLst/>
          </a:prstGeom>
          <a:solidFill>
            <a:srgbClr val="F6870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Earlier ASMs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27278" y="1511661"/>
            <a:ext cx="1706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Databases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642480" y="1483112"/>
            <a:ext cx="2087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Drupal 6 Web Sites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386188" y="1495609"/>
            <a:ext cx="20874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Drupal 7 Web Sites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15156" y="3381992"/>
            <a:ext cx="2087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Other Web Sites and Resources</a:t>
            </a:r>
            <a:endParaRPr lang="en-US" dirty="0" smtClean="0"/>
          </a:p>
        </p:txBody>
      </p:sp>
      <p:sp>
        <p:nvSpPr>
          <p:cNvPr id="16" name="TextBox 15"/>
          <p:cNvSpPr txBox="1"/>
          <p:nvPr/>
        </p:nvSpPr>
        <p:spPr>
          <a:xfrm>
            <a:off x="132497" y="3894694"/>
            <a:ext cx="2286000" cy="615553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BiblioDB</a:t>
            </a:r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sz="1600" dirty="0" smtClean="0">
                <a:solidFill>
                  <a:schemeClr val="bg1"/>
                </a:solidFill>
              </a:rPr>
              <a:t>(</a:t>
            </a:r>
            <a:r>
              <a:rPr lang="en-US" sz="1600" dirty="0" err="1" smtClean="0">
                <a:solidFill>
                  <a:schemeClr val="bg1"/>
                </a:solidFill>
              </a:rPr>
              <a:t>bibliography.lternet.edu</a:t>
            </a:r>
            <a:r>
              <a:rPr lang="en-US" sz="1600" dirty="0" smtClean="0">
                <a:solidFill>
                  <a:schemeClr val="bg1"/>
                </a:solidFill>
              </a:rPr>
              <a:t>)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444125" y="2688943"/>
            <a:ext cx="2286000" cy="369332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Gallery. </a:t>
            </a:r>
            <a:r>
              <a:rPr lang="en-US" dirty="0" err="1" smtClean="0">
                <a:solidFill>
                  <a:schemeClr val="bg1"/>
                </a:solidFill>
              </a:rPr>
              <a:t>lternet.edu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444125" y="4045231"/>
            <a:ext cx="2286000" cy="646331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NCO.lternet.edu</a:t>
            </a:r>
            <a:endParaRPr lang="en-US" dirty="0" smtClean="0">
              <a:solidFill>
                <a:schemeClr val="bg1"/>
              </a:solidFill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(</a:t>
            </a:r>
            <a:r>
              <a:rPr lang="en-US" dirty="0" err="1" smtClean="0">
                <a:solidFill>
                  <a:schemeClr val="bg1"/>
                </a:solidFill>
              </a:rPr>
              <a:t>Wordpress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667000" y="4025207"/>
            <a:ext cx="2286000" cy="369332"/>
          </a:xfrm>
          <a:prstGeom prst="rect">
            <a:avLst/>
          </a:prstGeom>
          <a:solidFill>
            <a:srgbClr val="F6870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im.lternet.edu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67000" y="4548413"/>
            <a:ext cx="2286000" cy="369332"/>
          </a:xfrm>
          <a:prstGeom prst="rect">
            <a:avLst/>
          </a:prstGeom>
          <a:solidFill>
            <a:srgbClr val="F6870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news.lternet.edu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667000" y="5071619"/>
            <a:ext cx="2286000" cy="369332"/>
          </a:xfrm>
          <a:prstGeom prst="rect">
            <a:avLst/>
          </a:prstGeom>
          <a:solidFill>
            <a:srgbClr val="F68706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ASM2012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32497" y="4841326"/>
            <a:ext cx="2286000" cy="646331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Clim-HydroDB</a:t>
            </a:r>
            <a:r>
              <a:rPr lang="en-US" dirty="0" smtClean="0">
                <a:solidFill>
                  <a:schemeClr val="bg1"/>
                </a:solidFill>
              </a:rPr>
              <a:t> (</a:t>
            </a:r>
            <a:r>
              <a:rPr lang="en-US" dirty="0" err="1" smtClean="0">
                <a:solidFill>
                  <a:schemeClr val="bg1"/>
                </a:solidFill>
              </a:rPr>
              <a:t>climhy.lternet.edu</a:t>
            </a:r>
            <a:r>
              <a:rPr lang="en-US" dirty="0" smtClean="0">
                <a:solidFill>
                  <a:schemeClr val="bg1"/>
                </a:solidFill>
              </a:rPr>
              <a:t>)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2381992" y="2629915"/>
            <a:ext cx="1487097" cy="975375"/>
          </a:xfrm>
          <a:prstGeom prst="straightConnector1">
            <a:avLst/>
          </a:prstGeom>
          <a:ln w="63500">
            <a:solidFill>
              <a:schemeClr val="accent4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8" idx="3"/>
            <a:endCxn id="7" idx="1"/>
          </p:cNvCxnSpPr>
          <p:nvPr/>
        </p:nvCxnSpPr>
        <p:spPr>
          <a:xfrm flipV="1">
            <a:off x="2418497" y="2299357"/>
            <a:ext cx="3025628" cy="198655"/>
          </a:xfrm>
          <a:prstGeom prst="straightConnector1">
            <a:avLst/>
          </a:prstGeom>
          <a:ln w="66675">
            <a:solidFill>
              <a:schemeClr val="accent4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7" idx="1"/>
          </p:cNvCxnSpPr>
          <p:nvPr/>
        </p:nvCxnSpPr>
        <p:spPr>
          <a:xfrm flipV="1">
            <a:off x="2453852" y="2299357"/>
            <a:ext cx="2990273" cy="1900180"/>
          </a:xfrm>
          <a:prstGeom prst="straightConnector1">
            <a:avLst/>
          </a:prstGeom>
          <a:ln w="66675">
            <a:solidFill>
              <a:schemeClr val="accent4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9" idx="3"/>
          </p:cNvCxnSpPr>
          <p:nvPr/>
        </p:nvCxnSpPr>
        <p:spPr>
          <a:xfrm flipV="1">
            <a:off x="2418497" y="2317691"/>
            <a:ext cx="3025628" cy="1017584"/>
          </a:xfrm>
          <a:prstGeom prst="straightConnector1">
            <a:avLst/>
          </a:prstGeom>
          <a:ln w="66675">
            <a:solidFill>
              <a:schemeClr val="accent4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444125" y="4948495"/>
            <a:ext cx="2286000" cy="646331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LTER Science Update (</a:t>
            </a:r>
            <a:r>
              <a:rPr lang="en-US" dirty="0" err="1" smtClean="0">
                <a:solidFill>
                  <a:schemeClr val="bg1"/>
                </a:solidFill>
              </a:rPr>
              <a:t>Mailchimp</a:t>
            </a:r>
            <a:r>
              <a:rPr lang="en-US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824225" y="1483112"/>
            <a:ext cx="22748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Redesigned Site</a:t>
            </a:r>
          </a:p>
          <a:p>
            <a:pPr algn="ctr"/>
            <a:r>
              <a:rPr lang="en-US" dirty="0" smtClean="0"/>
              <a:t>(D7 or WP)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9067800" y="5271660"/>
            <a:ext cx="2286000" cy="92333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endParaRPr lang="en-US" smtClean="0">
              <a:solidFill>
                <a:schemeClr val="bg1"/>
              </a:solidFill>
            </a:endParaRPr>
          </a:p>
          <a:p>
            <a:pPr algn="ctr"/>
            <a:r>
              <a:rPr lang="en-US" dirty="0" smtClean="0">
                <a:solidFill>
                  <a:schemeClr val="bg1"/>
                </a:solidFill>
              </a:rPr>
              <a:t>Archive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Rounded Rectangle 29"/>
          <p:cNvSpPr/>
          <p:nvPr/>
        </p:nvSpPr>
        <p:spPr>
          <a:xfrm>
            <a:off x="304800" y="2829091"/>
            <a:ext cx="10591801" cy="155307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/>
              <a:t>Phase 1</a:t>
            </a:r>
          </a:p>
          <a:p>
            <a:pPr algn="ctr"/>
            <a:r>
              <a:rPr lang="en-US" sz="3200" dirty="0"/>
              <a:t>Summer/Fall 2017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304801" y="2844437"/>
            <a:ext cx="10591800" cy="1583792"/>
          </a:xfrm>
          <a:prstGeom prst="roundRect">
            <a:avLst/>
          </a:prstGeom>
          <a:solidFill>
            <a:srgbClr val="FFC000"/>
          </a:solidFill>
          <a:ln>
            <a:solidFill>
              <a:srgbClr val="F2C31D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Phase </a:t>
            </a:r>
            <a:r>
              <a:rPr lang="en-US" sz="3200" dirty="0" smtClean="0">
                <a:solidFill>
                  <a:schemeClr val="tx1"/>
                </a:solidFill>
              </a:rPr>
              <a:t>2</a:t>
            </a:r>
            <a:endParaRPr lang="en-US" sz="3200" dirty="0">
              <a:solidFill>
                <a:schemeClr val="tx1"/>
              </a:solidFill>
            </a:endParaRPr>
          </a:p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Funding dependent</a:t>
            </a:r>
            <a:endParaRPr lang="en-US" sz="3200" dirty="0">
              <a:solidFill>
                <a:schemeClr val="tx1"/>
              </a:solidFill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067800" y="1806278"/>
            <a:ext cx="0" cy="401438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9067800" y="4302164"/>
            <a:ext cx="2286000" cy="646331"/>
          </a:xfrm>
          <a:prstGeom prst="rect">
            <a:avLst/>
          </a:prstGeom>
          <a:solidFill>
            <a:srgbClr val="7030A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other committee sites?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444125" y="1972892"/>
            <a:ext cx="2286000" cy="652930"/>
          </a:xfrm>
          <a:prstGeom prst="rect">
            <a:avLst/>
          </a:prstGeom>
          <a:solidFill>
            <a:srgbClr val="0070C0"/>
          </a:solidFill>
        </p:spPr>
        <p:txBody>
          <a:bodyPr wrap="square" rtlCol="0" anchor="ctr">
            <a:noAutofit/>
          </a:bodyPr>
          <a:lstStyle/>
          <a:p>
            <a:pPr algn="ctr"/>
            <a:r>
              <a:rPr lang="en-US" dirty="0" err="1" smtClean="0">
                <a:solidFill>
                  <a:schemeClr val="bg1"/>
                </a:solidFill>
              </a:rPr>
              <a:t>LTERNET.edu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81481E-6 L 0.29727 0.15787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57" y="78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3.7037E-7 L 0.73294 0.19583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641" y="979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2.59259E-6 L 0.73294 0.04167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641" y="20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91 0.00162 L 0.525 0.08171 " pathEditMode="relative" rAng="0" ptsTypes="AA">
                                      <p:cBhvr>
                                        <p:cTn id="5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89" y="4005"/>
                                    </p:animMotion>
                                  </p:childTnLst>
                                </p:cTn>
                              </p:par>
                              <p:par>
                                <p:cTn id="52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73 0.00347 L 0.29727 0.15903 " pathEditMode="relative" rAng="0" ptsTypes="AA">
                                      <p:cBhvr>
                                        <p:cTn id="5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000" y="7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4.44444E-6 L 0.29727 -0.047 " pathEditMode="relative" rAng="0" ptsTypes="AA">
                                      <p:cBhvr>
                                        <p:cTn id="6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57" y="-2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1.48148E-6 L 0.29727 -0.41088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57" y="-205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-2.59259E-6 L 0.525 -0.01481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50" y="-74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4.81481E-6 L 0.525 0.0655 " pathEditMode="relative" rAng="0" ptsTypes="AA">
                                      <p:cBhvr>
                                        <p:cTn id="80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50" y="32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63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3.7037E-6 L 0.525 0.14444 " pathEditMode="relative" rAng="0" ptsTypes="AA">
                                      <p:cBhvr>
                                        <p:cTn id="89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50" y="7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64 7.40741E-7 L 0.73294 0.08148 " pathEditMode="relative" rAng="0" ptsTypes="AA">
                                      <p:cBhvr>
                                        <p:cTn id="93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458" y="40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1.11111E-6 L 0.525 -0.01088 " pathEditMode="relative" rAng="0" ptsTypes="AA">
                                      <p:cBhvr>
                                        <p:cTn id="11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250" y="-556"/>
                                    </p:animMotion>
                                  </p:childTnLst>
                                </p:cTn>
                              </p:par>
                              <p:par>
                                <p:cTn id="113" presetID="1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1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9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25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26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7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-1.48148E-6 L 0.73294 -0.04861 " pathEditMode="relative" rAng="0" ptsTypes="AA">
                                      <p:cBhvr>
                                        <p:cTn id="131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6641" y="-24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  <p:bldP spid="10" grpId="0" animBg="1"/>
      <p:bldP spid="11" grpId="0" animBg="1"/>
      <p:bldP spid="16" grpId="0" animBg="1"/>
      <p:bldP spid="16" grpId="1" animBg="1"/>
      <p:bldP spid="17" grpId="0" animBg="1"/>
      <p:bldP spid="18" grpId="0" animBg="1"/>
      <p:bldP spid="18" grpId="1" animBg="1"/>
      <p:bldP spid="19" grpId="0" animBg="1"/>
      <p:bldP spid="19" grpId="1" animBg="1"/>
      <p:bldP spid="20" grpId="0" animBg="1"/>
      <p:bldP spid="21" grpId="0" animBg="1"/>
      <p:bldP spid="21" grpId="1" animBg="1"/>
      <p:bldP spid="22" grpId="0" animBg="1"/>
      <p:bldP spid="22" grpId="1" animBg="1"/>
      <p:bldP spid="38" grpId="0" animBg="1"/>
      <p:bldP spid="3" grpId="0"/>
      <p:bldP spid="30" grpId="0" animBg="1"/>
      <p:bldP spid="30" grpId="1" animBg="1"/>
      <p:bldP spid="34" grpId="0" animBg="1"/>
      <p:bldP spid="34" grpId="1" animBg="1"/>
      <p:bldP spid="44" grpId="2" animBg="1"/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 timeline and process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>
            <a:off x="706987" y="3166946"/>
            <a:ext cx="10505496" cy="920941"/>
          </a:xfrm>
          <a:prstGeom prst="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100000">
                <a:srgbClr val="00B0F0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478198" y="1973281"/>
            <a:ext cx="11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Proposals </a:t>
            </a:r>
          </a:p>
          <a:p>
            <a:pPr algn="ctr"/>
            <a:r>
              <a:rPr lang="en-US" dirty="0" smtClean="0"/>
              <a:t>due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314280" y="3466036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June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01044" y="3466036"/>
            <a:ext cx="592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12632" y="1973281"/>
            <a:ext cx="973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Vendor </a:t>
            </a:r>
            <a:r>
              <a:rPr lang="en-US" dirty="0" smtClean="0"/>
              <a:t>selected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997958" y="2034287"/>
            <a:ext cx="11128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Front end</a:t>
            </a:r>
          </a:p>
          <a:p>
            <a:pPr algn="ctr"/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176635" y="2039811"/>
            <a:ext cx="13502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Information </a:t>
            </a:r>
          </a:p>
          <a:p>
            <a:pPr algn="ctr"/>
            <a:r>
              <a:rPr lang="en-US" dirty="0" smtClean="0"/>
              <a:t>Architecture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45296" y="2959951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/>
              <a:t>Build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852523" y="3466036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July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310616" y="3466036"/>
            <a:ext cx="5485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Aug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6779930" y="3466036"/>
            <a:ext cx="6037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Sept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8304451" y="3466036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Oct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736897" y="3466036"/>
            <a:ext cx="5588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Nov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9650130" y="2146619"/>
            <a:ext cx="85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mtClean="0"/>
              <a:t>Launch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1049000" y="2921974"/>
            <a:ext cx="9977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Promote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 flipH="1">
            <a:off x="5434455" y="3144617"/>
            <a:ext cx="2185022" cy="7405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V="1">
            <a:off x="8304451" y="3150691"/>
            <a:ext cx="1829323" cy="2661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2771771" y="2797614"/>
            <a:ext cx="1210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Discovery</a:t>
            </a:r>
            <a:endParaRPr lang="en-US" dirty="0"/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586749" y="2982949"/>
            <a:ext cx="2185022" cy="7405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3930799" y="2990354"/>
            <a:ext cx="2236990" cy="12076"/>
          </a:xfrm>
          <a:prstGeom prst="straightConnector1">
            <a:avLst/>
          </a:prstGeom>
          <a:ln w="25400">
            <a:solidFill>
              <a:schemeClr val="tx1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 39"/>
          <p:cNvSpPr/>
          <p:nvPr/>
        </p:nvSpPr>
        <p:spPr>
          <a:xfrm>
            <a:off x="5700146" y="1787219"/>
            <a:ext cx="1815737" cy="1116380"/>
          </a:xfrm>
          <a:custGeom>
            <a:avLst/>
            <a:gdLst>
              <a:gd name="connsiteX0" fmla="*/ 1345474 w 1815737"/>
              <a:gd name="connsiteY0" fmla="*/ 209005 h 1116380"/>
              <a:gd name="connsiteX1" fmla="*/ 1162594 w 1815737"/>
              <a:gd name="connsiteY1" fmla="*/ 130628 h 1116380"/>
              <a:gd name="connsiteX2" fmla="*/ 966652 w 1815737"/>
              <a:gd name="connsiteY2" fmla="*/ 91440 h 1116380"/>
              <a:gd name="connsiteX3" fmla="*/ 509452 w 1815737"/>
              <a:gd name="connsiteY3" fmla="*/ 104502 h 1116380"/>
              <a:gd name="connsiteX4" fmla="*/ 404949 w 1815737"/>
              <a:gd name="connsiteY4" fmla="*/ 130628 h 1116380"/>
              <a:gd name="connsiteX5" fmla="*/ 274320 w 1815737"/>
              <a:gd name="connsiteY5" fmla="*/ 169817 h 1116380"/>
              <a:gd name="connsiteX6" fmla="*/ 182880 w 1815737"/>
              <a:gd name="connsiteY6" fmla="*/ 209005 h 1116380"/>
              <a:gd name="connsiteX7" fmla="*/ 130629 w 1815737"/>
              <a:gd name="connsiteY7" fmla="*/ 248194 h 1116380"/>
              <a:gd name="connsiteX8" fmla="*/ 52252 w 1815737"/>
              <a:gd name="connsiteY8" fmla="*/ 313508 h 1116380"/>
              <a:gd name="connsiteX9" fmla="*/ 0 w 1815737"/>
              <a:gd name="connsiteY9" fmla="*/ 391885 h 1116380"/>
              <a:gd name="connsiteX10" fmla="*/ 13063 w 1815737"/>
              <a:gd name="connsiteY10" fmla="*/ 613954 h 1116380"/>
              <a:gd name="connsiteX11" fmla="*/ 26126 w 1815737"/>
              <a:gd name="connsiteY11" fmla="*/ 666205 h 1116380"/>
              <a:gd name="connsiteX12" fmla="*/ 78377 w 1815737"/>
              <a:gd name="connsiteY12" fmla="*/ 783771 h 1116380"/>
              <a:gd name="connsiteX13" fmla="*/ 117566 w 1815737"/>
              <a:gd name="connsiteY13" fmla="*/ 822960 h 1116380"/>
              <a:gd name="connsiteX14" fmla="*/ 143692 w 1815737"/>
              <a:gd name="connsiteY14" fmla="*/ 862148 h 1116380"/>
              <a:gd name="connsiteX15" fmla="*/ 261257 w 1815737"/>
              <a:gd name="connsiteY15" fmla="*/ 953588 h 1116380"/>
              <a:gd name="connsiteX16" fmla="*/ 300446 w 1815737"/>
              <a:gd name="connsiteY16" fmla="*/ 979714 h 1116380"/>
              <a:gd name="connsiteX17" fmla="*/ 352697 w 1815737"/>
              <a:gd name="connsiteY17" fmla="*/ 992777 h 1116380"/>
              <a:gd name="connsiteX18" fmla="*/ 496389 w 1815737"/>
              <a:gd name="connsiteY18" fmla="*/ 1045028 h 1116380"/>
              <a:gd name="connsiteX19" fmla="*/ 679269 w 1815737"/>
              <a:gd name="connsiteY19" fmla="*/ 1084217 h 1116380"/>
              <a:gd name="connsiteX20" fmla="*/ 1162594 w 1815737"/>
              <a:gd name="connsiteY20" fmla="*/ 1084217 h 1116380"/>
              <a:gd name="connsiteX21" fmla="*/ 1201783 w 1815737"/>
              <a:gd name="connsiteY21" fmla="*/ 1071154 h 1116380"/>
              <a:gd name="connsiteX22" fmla="*/ 1319349 w 1815737"/>
              <a:gd name="connsiteY22" fmla="*/ 1058091 h 1116380"/>
              <a:gd name="connsiteX23" fmla="*/ 1436914 w 1815737"/>
              <a:gd name="connsiteY23" fmla="*/ 1018902 h 1116380"/>
              <a:gd name="connsiteX24" fmla="*/ 1567543 w 1815737"/>
              <a:gd name="connsiteY24" fmla="*/ 940525 h 1116380"/>
              <a:gd name="connsiteX25" fmla="*/ 1645920 w 1815737"/>
              <a:gd name="connsiteY25" fmla="*/ 875211 h 1116380"/>
              <a:gd name="connsiteX26" fmla="*/ 1685109 w 1815737"/>
              <a:gd name="connsiteY26" fmla="*/ 783771 h 1116380"/>
              <a:gd name="connsiteX27" fmla="*/ 1724297 w 1815737"/>
              <a:gd name="connsiteY27" fmla="*/ 731520 h 1116380"/>
              <a:gd name="connsiteX28" fmla="*/ 1763486 w 1815737"/>
              <a:gd name="connsiteY28" fmla="*/ 653142 h 1116380"/>
              <a:gd name="connsiteX29" fmla="*/ 1802674 w 1815737"/>
              <a:gd name="connsiteY29" fmla="*/ 522514 h 1116380"/>
              <a:gd name="connsiteX30" fmla="*/ 1815737 w 1815737"/>
              <a:gd name="connsiteY30" fmla="*/ 483325 h 1116380"/>
              <a:gd name="connsiteX31" fmla="*/ 1802674 w 1815737"/>
              <a:gd name="connsiteY31" fmla="*/ 261257 h 1116380"/>
              <a:gd name="connsiteX32" fmla="*/ 1750423 w 1815737"/>
              <a:gd name="connsiteY32" fmla="*/ 156754 h 1116380"/>
              <a:gd name="connsiteX33" fmla="*/ 1698172 w 1815737"/>
              <a:gd name="connsiteY33" fmla="*/ 78377 h 1116380"/>
              <a:gd name="connsiteX34" fmla="*/ 1580606 w 1815737"/>
              <a:gd name="connsiteY34" fmla="*/ 26125 h 1116380"/>
              <a:gd name="connsiteX35" fmla="*/ 1502229 w 1815737"/>
              <a:gd name="connsiteY35" fmla="*/ 0 h 1116380"/>
              <a:gd name="connsiteX36" fmla="*/ 1293223 w 1815737"/>
              <a:gd name="connsiteY36" fmla="*/ 0 h 1116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1815737" h="1116380">
                <a:moveTo>
                  <a:pt x="1345474" y="209005"/>
                </a:moveTo>
                <a:cubicBezTo>
                  <a:pt x="1284514" y="182879"/>
                  <a:pt x="1224923" y="153293"/>
                  <a:pt x="1162594" y="130628"/>
                </a:cubicBezTo>
                <a:cubicBezTo>
                  <a:pt x="1097379" y="106913"/>
                  <a:pt x="1034336" y="101108"/>
                  <a:pt x="966652" y="91440"/>
                </a:cubicBezTo>
                <a:cubicBezTo>
                  <a:pt x="814252" y="95794"/>
                  <a:pt x="661544" y="93891"/>
                  <a:pt x="509452" y="104502"/>
                </a:cubicBezTo>
                <a:cubicBezTo>
                  <a:pt x="473633" y="107001"/>
                  <a:pt x="439783" y="121919"/>
                  <a:pt x="404949" y="130628"/>
                </a:cubicBezTo>
                <a:cubicBezTo>
                  <a:pt x="367445" y="140004"/>
                  <a:pt x="306126" y="153914"/>
                  <a:pt x="274320" y="169817"/>
                </a:cubicBezTo>
                <a:cubicBezTo>
                  <a:pt x="209753" y="202100"/>
                  <a:pt x="240542" y="189784"/>
                  <a:pt x="182880" y="209005"/>
                </a:cubicBezTo>
                <a:cubicBezTo>
                  <a:pt x="165463" y="222068"/>
                  <a:pt x="148345" y="235540"/>
                  <a:pt x="130629" y="248194"/>
                </a:cubicBezTo>
                <a:cubicBezTo>
                  <a:pt x="92891" y="275150"/>
                  <a:pt x="82748" y="274300"/>
                  <a:pt x="52252" y="313508"/>
                </a:cubicBezTo>
                <a:cubicBezTo>
                  <a:pt x="32975" y="338293"/>
                  <a:pt x="0" y="391885"/>
                  <a:pt x="0" y="391885"/>
                </a:cubicBezTo>
                <a:cubicBezTo>
                  <a:pt x="4354" y="465908"/>
                  <a:pt x="6033" y="540137"/>
                  <a:pt x="13063" y="613954"/>
                </a:cubicBezTo>
                <a:cubicBezTo>
                  <a:pt x="14765" y="631826"/>
                  <a:pt x="20967" y="649009"/>
                  <a:pt x="26126" y="666205"/>
                </a:cubicBezTo>
                <a:cubicBezTo>
                  <a:pt x="42145" y="719600"/>
                  <a:pt x="45569" y="744401"/>
                  <a:pt x="78377" y="783771"/>
                </a:cubicBezTo>
                <a:cubicBezTo>
                  <a:pt x="90204" y="797963"/>
                  <a:pt x="105739" y="808768"/>
                  <a:pt x="117566" y="822960"/>
                </a:cubicBezTo>
                <a:cubicBezTo>
                  <a:pt x="127617" y="835021"/>
                  <a:pt x="133641" y="850087"/>
                  <a:pt x="143692" y="862148"/>
                </a:cubicBezTo>
                <a:cubicBezTo>
                  <a:pt x="182064" y="908194"/>
                  <a:pt x="206633" y="917172"/>
                  <a:pt x="261257" y="953588"/>
                </a:cubicBezTo>
                <a:cubicBezTo>
                  <a:pt x="274320" y="962297"/>
                  <a:pt x="285215" y="975906"/>
                  <a:pt x="300446" y="979714"/>
                </a:cubicBezTo>
                <a:lnTo>
                  <a:pt x="352697" y="992777"/>
                </a:lnTo>
                <a:cubicBezTo>
                  <a:pt x="434852" y="1047545"/>
                  <a:pt x="346718" y="995137"/>
                  <a:pt x="496389" y="1045028"/>
                </a:cubicBezTo>
                <a:cubicBezTo>
                  <a:pt x="608070" y="1082255"/>
                  <a:pt x="547440" y="1067738"/>
                  <a:pt x="679269" y="1084217"/>
                </a:cubicBezTo>
                <a:cubicBezTo>
                  <a:pt x="856258" y="1143215"/>
                  <a:pt x="733821" y="1107394"/>
                  <a:pt x="1162594" y="1084217"/>
                </a:cubicBezTo>
                <a:cubicBezTo>
                  <a:pt x="1176344" y="1083474"/>
                  <a:pt x="1188201" y="1073418"/>
                  <a:pt x="1201783" y="1071154"/>
                </a:cubicBezTo>
                <a:cubicBezTo>
                  <a:pt x="1240676" y="1064672"/>
                  <a:pt x="1280160" y="1062445"/>
                  <a:pt x="1319349" y="1058091"/>
                </a:cubicBezTo>
                <a:cubicBezTo>
                  <a:pt x="1450674" y="992427"/>
                  <a:pt x="1284989" y="1069543"/>
                  <a:pt x="1436914" y="1018902"/>
                </a:cubicBezTo>
                <a:cubicBezTo>
                  <a:pt x="1477088" y="1005511"/>
                  <a:pt x="1537724" y="960404"/>
                  <a:pt x="1567543" y="940525"/>
                </a:cubicBezTo>
                <a:cubicBezTo>
                  <a:pt x="1622107" y="904149"/>
                  <a:pt x="1595626" y="925506"/>
                  <a:pt x="1645920" y="875211"/>
                </a:cubicBezTo>
                <a:cubicBezTo>
                  <a:pt x="1658619" y="837114"/>
                  <a:pt x="1662048" y="820668"/>
                  <a:pt x="1685109" y="783771"/>
                </a:cubicBezTo>
                <a:cubicBezTo>
                  <a:pt x="1696648" y="765309"/>
                  <a:pt x="1711234" y="748937"/>
                  <a:pt x="1724297" y="731520"/>
                </a:cubicBezTo>
                <a:cubicBezTo>
                  <a:pt x="1771936" y="588602"/>
                  <a:pt x="1695960" y="805075"/>
                  <a:pt x="1763486" y="653142"/>
                </a:cubicBezTo>
                <a:cubicBezTo>
                  <a:pt x="1788324" y="597256"/>
                  <a:pt x="1787474" y="575716"/>
                  <a:pt x="1802674" y="522514"/>
                </a:cubicBezTo>
                <a:cubicBezTo>
                  <a:pt x="1806457" y="509274"/>
                  <a:pt x="1811383" y="496388"/>
                  <a:pt x="1815737" y="483325"/>
                </a:cubicBezTo>
                <a:cubicBezTo>
                  <a:pt x="1811383" y="409302"/>
                  <a:pt x="1809704" y="335074"/>
                  <a:pt x="1802674" y="261257"/>
                </a:cubicBezTo>
                <a:cubicBezTo>
                  <a:pt x="1797042" y="202115"/>
                  <a:pt x="1784972" y="206109"/>
                  <a:pt x="1750423" y="156754"/>
                </a:cubicBezTo>
                <a:cubicBezTo>
                  <a:pt x="1732417" y="131031"/>
                  <a:pt x="1724298" y="95794"/>
                  <a:pt x="1698172" y="78377"/>
                </a:cubicBezTo>
                <a:cubicBezTo>
                  <a:pt x="1636069" y="36975"/>
                  <a:pt x="1673877" y="57215"/>
                  <a:pt x="1580606" y="26125"/>
                </a:cubicBezTo>
                <a:cubicBezTo>
                  <a:pt x="1580604" y="26124"/>
                  <a:pt x="1502232" y="0"/>
                  <a:pt x="1502229" y="0"/>
                </a:cubicBezTo>
                <a:lnTo>
                  <a:pt x="1293223" y="0"/>
                </a:lnTo>
              </a:path>
            </a:pathLst>
          </a:cu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41"/>
          <p:cNvSpPr/>
          <p:nvPr/>
        </p:nvSpPr>
        <p:spPr>
          <a:xfrm>
            <a:off x="3975597" y="1825437"/>
            <a:ext cx="1658983" cy="1078162"/>
          </a:xfrm>
          <a:custGeom>
            <a:avLst/>
            <a:gdLst>
              <a:gd name="connsiteX0" fmla="*/ 1201783 w 1658983"/>
              <a:gd name="connsiteY0" fmla="*/ 20071 h 1078162"/>
              <a:gd name="connsiteX1" fmla="*/ 822960 w 1658983"/>
              <a:gd name="connsiteY1" fmla="*/ 20071 h 1078162"/>
              <a:gd name="connsiteX2" fmla="*/ 757646 w 1658983"/>
              <a:gd name="connsiteY2" fmla="*/ 33133 h 1078162"/>
              <a:gd name="connsiteX3" fmla="*/ 587829 w 1658983"/>
              <a:gd name="connsiteY3" fmla="*/ 98448 h 1078162"/>
              <a:gd name="connsiteX4" fmla="*/ 548640 w 1658983"/>
              <a:gd name="connsiteY4" fmla="*/ 111511 h 1078162"/>
              <a:gd name="connsiteX5" fmla="*/ 431074 w 1658983"/>
              <a:gd name="connsiteY5" fmla="*/ 176825 h 1078162"/>
              <a:gd name="connsiteX6" fmla="*/ 378823 w 1658983"/>
              <a:gd name="connsiteY6" fmla="*/ 202951 h 1078162"/>
              <a:gd name="connsiteX7" fmla="*/ 300446 w 1658983"/>
              <a:gd name="connsiteY7" fmla="*/ 242139 h 1078162"/>
              <a:gd name="connsiteX8" fmla="*/ 261257 w 1658983"/>
              <a:gd name="connsiteY8" fmla="*/ 281328 h 1078162"/>
              <a:gd name="connsiteX9" fmla="*/ 169817 w 1658983"/>
              <a:gd name="connsiteY9" fmla="*/ 346642 h 1078162"/>
              <a:gd name="connsiteX10" fmla="*/ 104503 w 1658983"/>
              <a:gd name="connsiteY10" fmla="*/ 438082 h 1078162"/>
              <a:gd name="connsiteX11" fmla="*/ 39189 w 1658983"/>
              <a:gd name="connsiteY11" fmla="*/ 516459 h 1078162"/>
              <a:gd name="connsiteX12" fmla="*/ 13063 w 1658983"/>
              <a:gd name="connsiteY12" fmla="*/ 607899 h 1078162"/>
              <a:gd name="connsiteX13" fmla="*/ 0 w 1658983"/>
              <a:gd name="connsiteY13" fmla="*/ 647088 h 1078162"/>
              <a:gd name="connsiteX14" fmla="*/ 26126 w 1658983"/>
              <a:gd name="connsiteY14" fmla="*/ 829968 h 1078162"/>
              <a:gd name="connsiteX15" fmla="*/ 182880 w 1658983"/>
              <a:gd name="connsiteY15" fmla="*/ 986722 h 1078162"/>
              <a:gd name="connsiteX16" fmla="*/ 287383 w 1658983"/>
              <a:gd name="connsiteY16" fmla="*/ 1038973 h 1078162"/>
              <a:gd name="connsiteX17" fmla="*/ 326571 w 1658983"/>
              <a:gd name="connsiteY17" fmla="*/ 1052036 h 1078162"/>
              <a:gd name="connsiteX18" fmla="*/ 457200 w 1658983"/>
              <a:gd name="connsiteY18" fmla="*/ 1065099 h 1078162"/>
              <a:gd name="connsiteX19" fmla="*/ 548640 w 1658983"/>
              <a:gd name="connsiteY19" fmla="*/ 1078162 h 1078162"/>
              <a:gd name="connsiteX20" fmla="*/ 979714 w 1658983"/>
              <a:gd name="connsiteY20" fmla="*/ 1065099 h 1078162"/>
              <a:gd name="connsiteX21" fmla="*/ 1110343 w 1658983"/>
              <a:gd name="connsiteY21" fmla="*/ 1038973 h 1078162"/>
              <a:gd name="connsiteX22" fmla="*/ 1175657 w 1658983"/>
              <a:gd name="connsiteY22" fmla="*/ 1025911 h 1078162"/>
              <a:gd name="connsiteX23" fmla="*/ 1240971 w 1658983"/>
              <a:gd name="connsiteY23" fmla="*/ 1012848 h 1078162"/>
              <a:gd name="connsiteX24" fmla="*/ 1293223 w 1658983"/>
              <a:gd name="connsiteY24" fmla="*/ 986722 h 1078162"/>
              <a:gd name="connsiteX25" fmla="*/ 1384663 w 1658983"/>
              <a:gd name="connsiteY25" fmla="*/ 960596 h 1078162"/>
              <a:gd name="connsiteX26" fmla="*/ 1423851 w 1658983"/>
              <a:gd name="connsiteY26" fmla="*/ 934471 h 1078162"/>
              <a:gd name="connsiteX27" fmla="*/ 1463040 w 1658983"/>
              <a:gd name="connsiteY27" fmla="*/ 921408 h 1078162"/>
              <a:gd name="connsiteX28" fmla="*/ 1593669 w 1658983"/>
              <a:gd name="connsiteY28" fmla="*/ 829968 h 1078162"/>
              <a:gd name="connsiteX29" fmla="*/ 1619794 w 1658983"/>
              <a:gd name="connsiteY29" fmla="*/ 777716 h 1078162"/>
              <a:gd name="connsiteX30" fmla="*/ 1645920 w 1658983"/>
              <a:gd name="connsiteY30" fmla="*/ 738528 h 1078162"/>
              <a:gd name="connsiteX31" fmla="*/ 1658983 w 1658983"/>
              <a:gd name="connsiteY31" fmla="*/ 699339 h 1078162"/>
              <a:gd name="connsiteX32" fmla="*/ 1645920 w 1658983"/>
              <a:gd name="connsiteY32" fmla="*/ 516459 h 1078162"/>
              <a:gd name="connsiteX33" fmla="*/ 1580606 w 1658983"/>
              <a:gd name="connsiteY33" fmla="*/ 385831 h 1078162"/>
              <a:gd name="connsiteX34" fmla="*/ 1515291 w 1658983"/>
              <a:gd name="connsiteY34" fmla="*/ 307453 h 1078162"/>
              <a:gd name="connsiteX35" fmla="*/ 1436914 w 1658983"/>
              <a:gd name="connsiteY35" fmla="*/ 255202 h 1078162"/>
              <a:gd name="connsiteX36" fmla="*/ 1397726 w 1658983"/>
              <a:gd name="connsiteY36" fmla="*/ 229076 h 1078162"/>
              <a:gd name="connsiteX37" fmla="*/ 1358537 w 1658983"/>
              <a:gd name="connsiteY37" fmla="*/ 216013 h 1078162"/>
              <a:gd name="connsiteX38" fmla="*/ 1254034 w 1658983"/>
              <a:gd name="connsiteY38" fmla="*/ 163762 h 1078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1658983" h="1078162">
                <a:moveTo>
                  <a:pt x="1201783" y="20071"/>
                </a:moveTo>
                <a:cubicBezTo>
                  <a:pt x="1041138" y="-12058"/>
                  <a:pt x="1124584" y="-730"/>
                  <a:pt x="822960" y="20071"/>
                </a:cubicBezTo>
                <a:cubicBezTo>
                  <a:pt x="800810" y="21599"/>
                  <a:pt x="778994" y="27034"/>
                  <a:pt x="757646" y="33133"/>
                </a:cubicBezTo>
                <a:cubicBezTo>
                  <a:pt x="572344" y="86076"/>
                  <a:pt x="700250" y="50267"/>
                  <a:pt x="587829" y="98448"/>
                </a:cubicBezTo>
                <a:cubicBezTo>
                  <a:pt x="575173" y="103872"/>
                  <a:pt x="561296" y="106087"/>
                  <a:pt x="548640" y="111511"/>
                </a:cubicBezTo>
                <a:cubicBezTo>
                  <a:pt x="493829" y="135001"/>
                  <a:pt x="486815" y="145858"/>
                  <a:pt x="431074" y="176825"/>
                </a:cubicBezTo>
                <a:cubicBezTo>
                  <a:pt x="414052" y="186282"/>
                  <a:pt x="395730" y="193290"/>
                  <a:pt x="378823" y="202951"/>
                </a:cubicBezTo>
                <a:cubicBezTo>
                  <a:pt x="307922" y="243465"/>
                  <a:pt x="372293" y="218190"/>
                  <a:pt x="300446" y="242139"/>
                </a:cubicBezTo>
                <a:cubicBezTo>
                  <a:pt x="287383" y="255202"/>
                  <a:pt x="275449" y="269501"/>
                  <a:pt x="261257" y="281328"/>
                </a:cubicBezTo>
                <a:cubicBezTo>
                  <a:pt x="216750" y="318417"/>
                  <a:pt x="216882" y="299577"/>
                  <a:pt x="169817" y="346642"/>
                </a:cubicBezTo>
                <a:cubicBezTo>
                  <a:pt x="122760" y="393699"/>
                  <a:pt x="141587" y="393581"/>
                  <a:pt x="104503" y="438082"/>
                </a:cubicBezTo>
                <a:cubicBezTo>
                  <a:pt x="68391" y="481417"/>
                  <a:pt x="63513" y="467810"/>
                  <a:pt x="39189" y="516459"/>
                </a:cubicBezTo>
                <a:cubicBezTo>
                  <a:pt x="28749" y="537339"/>
                  <a:pt x="18644" y="588367"/>
                  <a:pt x="13063" y="607899"/>
                </a:cubicBezTo>
                <a:cubicBezTo>
                  <a:pt x="9280" y="621139"/>
                  <a:pt x="4354" y="634025"/>
                  <a:pt x="0" y="647088"/>
                </a:cubicBezTo>
                <a:cubicBezTo>
                  <a:pt x="8709" y="708048"/>
                  <a:pt x="8431" y="770986"/>
                  <a:pt x="26126" y="829968"/>
                </a:cubicBezTo>
                <a:cubicBezTo>
                  <a:pt x="47082" y="899820"/>
                  <a:pt x="130151" y="951570"/>
                  <a:pt x="182880" y="986722"/>
                </a:cubicBezTo>
                <a:cubicBezTo>
                  <a:pt x="236996" y="1022799"/>
                  <a:pt x="214338" y="1011581"/>
                  <a:pt x="287383" y="1038973"/>
                </a:cubicBezTo>
                <a:cubicBezTo>
                  <a:pt x="300276" y="1043808"/>
                  <a:pt x="312962" y="1049942"/>
                  <a:pt x="326571" y="1052036"/>
                </a:cubicBezTo>
                <a:cubicBezTo>
                  <a:pt x="369822" y="1058690"/>
                  <a:pt x="413740" y="1059986"/>
                  <a:pt x="457200" y="1065099"/>
                </a:cubicBezTo>
                <a:cubicBezTo>
                  <a:pt x="487779" y="1068697"/>
                  <a:pt x="518160" y="1073808"/>
                  <a:pt x="548640" y="1078162"/>
                </a:cubicBezTo>
                <a:cubicBezTo>
                  <a:pt x="692331" y="1073808"/>
                  <a:pt x="836305" y="1075104"/>
                  <a:pt x="979714" y="1065099"/>
                </a:cubicBezTo>
                <a:cubicBezTo>
                  <a:pt x="1024012" y="1062008"/>
                  <a:pt x="1066800" y="1047681"/>
                  <a:pt x="1110343" y="1038973"/>
                </a:cubicBezTo>
                <a:lnTo>
                  <a:pt x="1175657" y="1025911"/>
                </a:lnTo>
                <a:lnTo>
                  <a:pt x="1240971" y="1012848"/>
                </a:lnTo>
                <a:cubicBezTo>
                  <a:pt x="1258388" y="1004139"/>
                  <a:pt x="1274990" y="993560"/>
                  <a:pt x="1293223" y="986722"/>
                </a:cubicBezTo>
                <a:cubicBezTo>
                  <a:pt x="1326707" y="974165"/>
                  <a:pt x="1353082" y="976386"/>
                  <a:pt x="1384663" y="960596"/>
                </a:cubicBezTo>
                <a:cubicBezTo>
                  <a:pt x="1398705" y="953575"/>
                  <a:pt x="1409809" y="941492"/>
                  <a:pt x="1423851" y="934471"/>
                </a:cubicBezTo>
                <a:cubicBezTo>
                  <a:pt x="1436167" y="928313"/>
                  <a:pt x="1451003" y="928095"/>
                  <a:pt x="1463040" y="921408"/>
                </a:cubicBezTo>
                <a:cubicBezTo>
                  <a:pt x="1504385" y="898438"/>
                  <a:pt x="1554535" y="859318"/>
                  <a:pt x="1593669" y="829968"/>
                </a:cubicBezTo>
                <a:cubicBezTo>
                  <a:pt x="1602377" y="812551"/>
                  <a:pt x="1610133" y="794623"/>
                  <a:pt x="1619794" y="777716"/>
                </a:cubicBezTo>
                <a:cubicBezTo>
                  <a:pt x="1627583" y="764085"/>
                  <a:pt x="1638899" y="752570"/>
                  <a:pt x="1645920" y="738528"/>
                </a:cubicBezTo>
                <a:cubicBezTo>
                  <a:pt x="1652078" y="726212"/>
                  <a:pt x="1654629" y="712402"/>
                  <a:pt x="1658983" y="699339"/>
                </a:cubicBezTo>
                <a:cubicBezTo>
                  <a:pt x="1654629" y="638379"/>
                  <a:pt x="1652669" y="577201"/>
                  <a:pt x="1645920" y="516459"/>
                </a:cubicBezTo>
                <a:cubicBezTo>
                  <a:pt x="1639027" y="454425"/>
                  <a:pt x="1618705" y="442979"/>
                  <a:pt x="1580606" y="385831"/>
                </a:cubicBezTo>
                <a:cubicBezTo>
                  <a:pt x="1557383" y="350997"/>
                  <a:pt x="1550107" y="334532"/>
                  <a:pt x="1515291" y="307453"/>
                </a:cubicBezTo>
                <a:cubicBezTo>
                  <a:pt x="1490506" y="288176"/>
                  <a:pt x="1463040" y="272619"/>
                  <a:pt x="1436914" y="255202"/>
                </a:cubicBezTo>
                <a:cubicBezTo>
                  <a:pt x="1423851" y="246493"/>
                  <a:pt x="1412620" y="234041"/>
                  <a:pt x="1397726" y="229076"/>
                </a:cubicBezTo>
                <a:cubicBezTo>
                  <a:pt x="1384663" y="224722"/>
                  <a:pt x="1370574" y="222700"/>
                  <a:pt x="1358537" y="216013"/>
                </a:cubicBezTo>
                <a:cubicBezTo>
                  <a:pt x="1255789" y="158931"/>
                  <a:pt x="1316309" y="163762"/>
                  <a:pt x="1254034" y="163762"/>
                </a:cubicBezTo>
              </a:path>
            </a:pathLst>
          </a:custGeom>
          <a:noFill/>
          <a:ln w="508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/>
          <p:cNvCxnSpPr/>
          <p:nvPr/>
        </p:nvCxnSpPr>
        <p:spPr>
          <a:xfrm flipV="1">
            <a:off x="5310616" y="3962400"/>
            <a:ext cx="0" cy="990600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flipV="1">
            <a:off x="6858000" y="3962400"/>
            <a:ext cx="0" cy="990600"/>
          </a:xfrm>
          <a:prstGeom prst="straightConnector1">
            <a:avLst/>
          </a:prstGeom>
          <a:ln w="6350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607101" y="5155455"/>
            <a:ext cx="137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EB and </a:t>
            </a:r>
            <a:r>
              <a:rPr lang="en-US" dirty="0" err="1" smtClean="0"/>
              <a:t>Comm</a:t>
            </a:r>
            <a:r>
              <a:rPr lang="en-US" dirty="0" smtClean="0"/>
              <a:t> Com Review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6450369" y="5103290"/>
            <a:ext cx="1371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EB and </a:t>
            </a:r>
            <a:r>
              <a:rPr lang="en-US" dirty="0" err="1" smtClean="0"/>
              <a:t>Comm</a:t>
            </a:r>
            <a:r>
              <a:rPr lang="en-US" dirty="0" smtClean="0"/>
              <a:t> Com Review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687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2179320" cy="1043398"/>
          </a:xfrm>
        </p:spPr>
        <p:txBody>
          <a:bodyPr/>
          <a:lstStyle/>
          <a:p>
            <a:r>
              <a:rPr lang="en-US" smtClean="0"/>
              <a:t>Goals                                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53587"/>
            <a:ext cx="4846320" cy="2261214"/>
          </a:xfrm>
        </p:spPr>
        <p:txBody>
          <a:bodyPr/>
          <a:lstStyle/>
          <a:p>
            <a:pPr marL="457200" indent="-457200">
              <a:buFont typeface="Wingdings" charset="2"/>
              <a:buChar char="§"/>
            </a:pPr>
            <a:r>
              <a:rPr lang="en-US" dirty="0"/>
              <a:t>Make content easier to find</a:t>
            </a:r>
          </a:p>
          <a:p>
            <a:pPr marL="457200" indent="-457200">
              <a:buFont typeface="Wingdings" charset="2"/>
              <a:buChar char="§"/>
            </a:pPr>
            <a:r>
              <a:rPr lang="en-US" dirty="0"/>
              <a:t>Make content easier to update</a:t>
            </a:r>
          </a:p>
          <a:p>
            <a:pPr marL="457200" indent="-457200">
              <a:buFont typeface="Wingdings" charset="2"/>
              <a:buChar char="§"/>
            </a:pPr>
            <a:r>
              <a:rPr lang="en-US" dirty="0"/>
              <a:t>Align content provided with </a:t>
            </a:r>
            <a:r>
              <a:rPr lang="en-US" dirty="0" smtClean="0"/>
              <a:t>core LTER audiences</a:t>
            </a:r>
            <a:endParaRPr lang="en-US" dirty="0"/>
          </a:p>
          <a:p>
            <a:pPr marL="457200" indent="-457200">
              <a:buFont typeface="Wingdings" charset="2"/>
              <a:buChar char="§"/>
            </a:pPr>
            <a:r>
              <a:rPr lang="en-US" dirty="0"/>
              <a:t>Increase visual appeal </a:t>
            </a:r>
          </a:p>
          <a:p>
            <a:pPr marL="457200" indent="-457200">
              <a:buFont typeface="Wingdings" charset="2"/>
              <a:buChar char="§"/>
            </a:pP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7721138" y="332642"/>
            <a:ext cx="2565862" cy="104339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Principles                                  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086600" y="1853587"/>
            <a:ext cx="4846320" cy="302321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charset="2"/>
              <a:buChar char="§"/>
            </a:pPr>
            <a:r>
              <a:rPr lang="en-US" dirty="0" smtClean="0"/>
              <a:t>SEO-friendly</a:t>
            </a:r>
          </a:p>
          <a:p>
            <a:pPr marL="457200" indent="-457200">
              <a:buFont typeface="Wingdings" charset="2"/>
              <a:buChar char="§"/>
            </a:pPr>
            <a:r>
              <a:rPr lang="en-US" dirty="0" smtClean="0"/>
              <a:t>Responsive design</a:t>
            </a:r>
          </a:p>
          <a:p>
            <a:pPr marL="457200" indent="-457200">
              <a:buFont typeface="Wingdings" charset="2"/>
              <a:buChar char="§"/>
            </a:pPr>
            <a:r>
              <a:rPr lang="en-US" dirty="0" smtClean="0"/>
              <a:t>Accessible for visitors with disabilities</a:t>
            </a:r>
          </a:p>
          <a:p>
            <a:pPr marL="457200" indent="-457200">
              <a:buFont typeface="Wingdings" charset="2"/>
              <a:buChar char="§"/>
            </a:pPr>
            <a:r>
              <a:rPr lang="en-US" dirty="0"/>
              <a:t>R</a:t>
            </a:r>
            <a:r>
              <a:rPr lang="en-US" dirty="0" smtClean="0"/>
              <a:t>e-usable content</a:t>
            </a:r>
          </a:p>
          <a:p>
            <a:pPr marL="457200" indent="-457200">
              <a:buFont typeface="Wingdings" charset="2"/>
              <a:buChar char="§"/>
            </a:pPr>
            <a:endParaRPr lang="en-US" dirty="0" smtClean="0"/>
          </a:p>
          <a:p>
            <a:pPr marL="457200" indent="-457200">
              <a:buFont typeface="Wingdings" charset="2"/>
              <a:buChar char="§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5588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Focus on information architecture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8</a:t>
            </a:fld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103" y="1524000"/>
            <a:ext cx="4716756" cy="4419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560" y="1393786"/>
            <a:ext cx="4991100" cy="4549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092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post (data)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422077"/>
            <a:ext cx="2788920" cy="3835723"/>
          </a:xfrm>
        </p:spPr>
        <p:txBody>
          <a:bodyPr/>
          <a:lstStyle/>
          <a:p>
            <a:r>
              <a:rPr lang="en-US" dirty="0" smtClean="0"/>
              <a:t>Sites</a:t>
            </a:r>
          </a:p>
          <a:p>
            <a:r>
              <a:rPr lang="en-US" dirty="0" smtClean="0"/>
              <a:t>People</a:t>
            </a:r>
          </a:p>
          <a:p>
            <a:r>
              <a:rPr lang="en-US" dirty="0" smtClean="0"/>
              <a:t>Key findings (stories)</a:t>
            </a:r>
          </a:p>
          <a:p>
            <a:r>
              <a:rPr lang="en-US" dirty="0" smtClean="0"/>
              <a:t>Announcements</a:t>
            </a:r>
            <a:endParaRPr lang="en-US" dirty="0" smtClean="0"/>
          </a:p>
          <a:p>
            <a:r>
              <a:rPr lang="en-US" dirty="0" smtClean="0"/>
              <a:t>Events</a:t>
            </a:r>
          </a:p>
          <a:p>
            <a:r>
              <a:rPr lang="en-US" dirty="0" smtClean="0"/>
              <a:t>Opportunities</a:t>
            </a:r>
          </a:p>
          <a:p>
            <a:r>
              <a:rPr lang="en-US" dirty="0" smtClean="0"/>
              <a:t>Images </a:t>
            </a:r>
          </a:p>
          <a:p>
            <a:r>
              <a:rPr lang="en-US" dirty="0" smtClean="0"/>
              <a:t>Documents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July 10, 2017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LTER Information Managers Water Cooler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4438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851</TotalTime>
  <Words>910</Words>
  <Application>Microsoft Macintosh PowerPoint</Application>
  <PresentationFormat>Widescreen</PresentationFormat>
  <Paragraphs>339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Calibri Light</vt:lpstr>
      <vt:lpstr>Courier New</vt:lpstr>
      <vt:lpstr>Wingdings</vt:lpstr>
      <vt:lpstr>Arial</vt:lpstr>
      <vt:lpstr>Retrospect</vt:lpstr>
      <vt:lpstr>New LTER Logo?</vt:lpstr>
      <vt:lpstr>Options</vt:lpstr>
      <vt:lpstr>Rebuild of LTERnet.edu web system</vt:lpstr>
      <vt:lpstr>LTER Existing Web System</vt:lpstr>
      <vt:lpstr>LTER Integrated Web System</vt:lpstr>
      <vt:lpstr>Web timeline and process</vt:lpstr>
      <vt:lpstr>Goals                                  </vt:lpstr>
      <vt:lpstr>Focus on information architecture</vt:lpstr>
      <vt:lpstr>Major post (data) types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Internal</vt:lpstr>
      <vt:lpstr>PowerPoint Presentation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Site Overview LTER Site Name</dc:title>
  <dc:creator>Marty Downs</dc:creator>
  <cp:lastModifiedBy>Marty Downs</cp:lastModifiedBy>
  <cp:revision>69</cp:revision>
  <dcterms:created xsi:type="dcterms:W3CDTF">2017-03-31T20:29:48Z</dcterms:created>
  <dcterms:modified xsi:type="dcterms:W3CDTF">2017-07-10T14:40:35Z</dcterms:modified>
</cp:coreProperties>
</file>

<file path=docProps/thumbnail.jpeg>
</file>